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59" r:id="rId5"/>
    <p:sldId id="260" r:id="rId6"/>
    <p:sldId id="263" r:id="rId7"/>
    <p:sldId id="262" r:id="rId8"/>
    <p:sldId id="261" r:id="rId9"/>
    <p:sldId id="264" r:id="rId10"/>
    <p:sldId id="265" r:id="rId11"/>
    <p:sldId id="275" r:id="rId12"/>
    <p:sldId id="268" r:id="rId13"/>
    <p:sldId id="269" r:id="rId14"/>
    <p:sldId id="270" r:id="rId15"/>
    <p:sldId id="271" r:id="rId16"/>
    <p:sldId id="272" r:id="rId17"/>
    <p:sldId id="273" r:id="rId18"/>
    <p:sldId id="274" r:id="rId19"/>
    <p:sldId id="266" r:id="rId20"/>
    <p:sldId id="267" r:id="rId21"/>
    <p:sldId id="280" r:id="rId22"/>
    <p:sldId id="278" r:id="rId23"/>
    <p:sldId id="279" r:id="rId24"/>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7619865-A175-49E9-82BE-05C6CD4D396A}">
          <p14:sldIdLst>
            <p14:sldId id="256"/>
            <p14:sldId id="257"/>
          </p14:sldIdLst>
        </p14:section>
        <p14:section name="People to know" id="{97841E14-7C40-4212-B4B3-650C3EF2CB53}">
          <p14:sldIdLst>
            <p14:sldId id="258"/>
          </p14:sldIdLst>
        </p14:section>
        <p14:section name="City Ordinances" id="{AFB5737A-3C12-427E-861D-DB5C47EFD69F}">
          <p14:sldIdLst>
            <p14:sldId id="259"/>
          </p14:sldIdLst>
        </p14:section>
        <p14:section name="Administrative Policies" id="{DB140BEE-8D8C-42BB-9C26-0808036767AE}">
          <p14:sldIdLst>
            <p14:sldId id="260"/>
            <p14:sldId id="263"/>
            <p14:sldId id="262"/>
            <p14:sldId id="261"/>
          </p14:sldIdLst>
        </p14:section>
        <p14:section name="Sportsmanship" id="{ACCB50B2-A4E0-4884-B122-9BC2C6B45C21}">
          <p14:sldIdLst>
            <p14:sldId id="264"/>
          </p14:sldIdLst>
        </p14:section>
        <p14:section name="Equipment" id="{236458CA-EAF9-425B-BDA9-49D3A1870990}">
          <p14:sldIdLst>
            <p14:sldId id="265"/>
          </p14:sldIdLst>
        </p14:section>
        <p14:section name="General Rules" id="{4A3454D8-4FA3-4BD4-B55F-CA5A805103DA}">
          <p14:sldIdLst>
            <p14:sldId id="275"/>
          </p14:sldIdLst>
        </p14:section>
        <p14:section name="General Rules" id="{BE50DAD3-CF92-4544-A178-390C02110627}">
          <p14:sldIdLst>
            <p14:sldId id="268"/>
          </p14:sldIdLst>
        </p14:section>
        <p14:section name="General Rules" id="{E1F7A79B-DC89-4EAD-8B3E-3E0D089F56BF}">
          <p14:sldIdLst>
            <p14:sldId id="269"/>
          </p14:sldIdLst>
        </p14:section>
        <p14:section name="General Rules" id="{4F6B10DD-CCAC-440E-9F2D-A6FFC111D4FE}">
          <p14:sldIdLst>
            <p14:sldId id="270"/>
          </p14:sldIdLst>
        </p14:section>
        <p14:section name="General Rules" id="{35C8E3AD-F0FC-4387-844F-579CAD9F9287}">
          <p14:sldIdLst>
            <p14:sldId id="271"/>
          </p14:sldIdLst>
        </p14:section>
        <p14:section name="General Rules" id="{81CBEA51-14CD-4397-B41D-B67D8B029550}">
          <p14:sldIdLst>
            <p14:sldId id="272"/>
          </p14:sldIdLst>
        </p14:section>
        <p14:section name="General Rules" id="{6BE518E9-E979-471E-96B8-7ECBFDD1A7A2}">
          <p14:sldIdLst>
            <p14:sldId id="273"/>
          </p14:sldIdLst>
        </p14:section>
        <p14:section name="General Rules" id="{4E4AD3D6-8883-4891-8A5C-F1DC1964618C}">
          <p14:sldIdLst>
            <p14:sldId id="274"/>
          </p14:sldIdLst>
        </p14:section>
        <p14:section name="Men's/Women's Specific Rules" id="{98937A89-99CF-4029-8EE4-6A9C0A10EFC0}">
          <p14:sldIdLst>
            <p14:sldId id="266"/>
            <p14:sldId id="267"/>
            <p14:sldId id="280"/>
          </p14:sldIdLst>
        </p14:section>
        <p14:section name="COED Rules" id="{1203BB35-AEC6-4239-844A-F049B9235AD1}">
          <p14:sldIdLst>
            <p14:sldId id="278"/>
            <p14:sldId id="279"/>
          </p14:sldIdLst>
        </p14:section>
      </p14:sectionLst>
    </p:ex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C20E35-A176-4012-BC5E-935CFFF8708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99" autoAdjust="0"/>
  </p:normalViewPr>
  <p:slideViewPr>
    <p:cSldViewPr>
      <p:cViewPr varScale="1">
        <p:scale>
          <a:sx n="114" d="100"/>
          <a:sy n="114" d="100"/>
        </p:scale>
        <p:origin x="474" y="102"/>
      </p:cViewPr>
      <p:guideLst>
        <p:guide pos="3839"/>
        <p:guide orient="horz" pos="2160"/>
      </p:guideLst>
    </p:cSldViewPr>
  </p:slideViewPr>
  <p:notesTextViewPr>
    <p:cViewPr>
      <p:scale>
        <a:sx n="1" d="1"/>
        <a:sy n="1" d="1"/>
      </p:scale>
      <p:origin x="0" y="0"/>
    </p:cViewPr>
  </p:notesTextViewPr>
  <p:notesViewPr>
    <p:cSldViewPr showGuides="1">
      <p:cViewPr varScale="1">
        <p:scale>
          <a:sx n="52" d="100"/>
          <a:sy n="52" d="100"/>
        </p:scale>
        <p:origin x="2664" y="3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84AA43A-3F76-4A13-9CD6-36134EB429E3}" type="datetimeFigureOut">
              <a:rPr lang="en-US"/>
              <a:t>3/5/2021</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850423A-8BCE-448E-A97B-03A88B2B12C1}" type="slidenum">
              <a:rPr/>
              <a:t>‹#›</a:t>
            </a:fld>
            <a:endParaRPr/>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674A4F-2B7A-4ECB-A400-260B2FFC03C1}" type="datetimeFigureOut">
              <a:rPr lang="en-US"/>
              <a:t>3/5/2021</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1F2A70B-78F2-4DCF-B53B-C990D2FAFB8A}" type="slidenum">
              <a:rPr/>
              <a:t>‹#›</a:t>
            </a:fld>
            <a:endParaRPr/>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2413" y="1905000"/>
            <a:ext cx="9144000" cy="2667000"/>
          </a:xfrm>
        </p:spPr>
        <p:txBody>
          <a:bodyPr>
            <a:noAutofit/>
          </a:bodyPr>
          <a:lstStyle>
            <a:lvl1pPr>
              <a:defRPr sz="5400"/>
            </a:lvl1pPr>
          </a:lstStyle>
          <a:p>
            <a:r>
              <a:rPr lang="en-US"/>
              <a:t>Click to edit Master title style</a:t>
            </a:r>
            <a:endParaRPr/>
          </a:p>
        </p:txBody>
      </p:sp>
      <p:grpSp>
        <p:nvGrpSpPr>
          <p:cNvPr id="256" name="line" descr="Line graphic"/>
          <p:cNvGrpSpPr/>
          <p:nvPr/>
        </p:nvGrpSpPr>
        <p:grpSpPr bwMode="invGray">
          <a:xfrm>
            <a:off x="1584896" y="4724400"/>
            <a:ext cx="8631936" cy="64008"/>
            <a:chOff x="-4110038" y="2703513"/>
            <a:chExt cx="17394239" cy="160336"/>
          </a:xfrm>
          <a:solidFill>
            <a:schemeClr val="accent1"/>
          </a:solidFill>
        </p:grpSpPr>
        <p:sp>
          <p:nvSpPr>
            <p:cNvPr id="257"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9"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3" name="Subtitle 2"/>
          <p:cNvSpPr>
            <a:spLocks noGrp="1"/>
          </p:cNvSpPr>
          <p:nvPr>
            <p:ph type="subTitle" idx="1"/>
          </p:nvPr>
        </p:nvSpPr>
        <p:spPr>
          <a:xfrm>
            <a:off x="1522413" y="5105400"/>
            <a:ext cx="9143999" cy="1066800"/>
          </a:xfrm>
        </p:spPr>
        <p:txBody>
          <a:bodyPr/>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Tree>
    <p:extLst>
      <p:ext uri="{BB962C8B-B14F-4D97-AF65-F5344CB8AC3E}">
        <p14:creationId xmlns:p14="http://schemas.microsoft.com/office/powerpoint/2010/main" val="674356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grpSp>
        <p:nvGrpSpPr>
          <p:cNvPr id="167" name="line" descr="Line graphic"/>
          <p:cNvGrpSpPr/>
          <p:nvPr/>
        </p:nvGrpSpPr>
        <p:grpSpPr bwMode="invGray">
          <a:xfrm>
            <a:off x="1522413" y="1514475"/>
            <a:ext cx="10569575" cy="64008"/>
            <a:chOff x="1522413" y="1514475"/>
            <a:chExt cx="10569575" cy="64008"/>
          </a:xfrm>
        </p:grpSpPr>
        <p:sp>
          <p:nvSpPr>
            <p:cNvPr id="16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Content Placeholder 2"/>
          <p:cNvSpPr>
            <a:spLocks noGrp="1"/>
          </p:cNvSpPr>
          <p:nvPr>
            <p:ph idx="1"/>
          </p:nvPr>
        </p:nvSpPr>
        <p:spPr/>
        <p:txBody>
          <a:bodyPr/>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9AFE8FB1-0A7A-443E-AAF7-31D4FA1AA312}" type="datetimeFigureOut">
              <a:rPr lang="en-US"/>
              <a:t>3/5/2021</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dirty="0"/>
          </a:p>
        </p:txBody>
      </p:sp>
    </p:spTree>
    <p:extLst>
      <p:ext uri="{BB962C8B-B14F-4D97-AF65-F5344CB8AC3E}">
        <p14:creationId xmlns:p14="http://schemas.microsoft.com/office/powerpoint/2010/main" val="261447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2413" y="1905000"/>
            <a:ext cx="9144000" cy="2667000"/>
          </a:xfrm>
        </p:spPr>
        <p:txBody>
          <a:bodyPr anchor="b">
            <a:noAutofit/>
          </a:bodyPr>
          <a:lstStyle>
            <a:lvl1pPr algn="l">
              <a:defRPr sz="4400" b="0" cap="none" baseline="0"/>
            </a:lvl1pPr>
          </a:lstStyle>
          <a:p>
            <a:r>
              <a:rPr lang="en-US"/>
              <a:t>Click to edit Master title style</a:t>
            </a:r>
            <a:endParaRPr/>
          </a:p>
        </p:txBody>
      </p:sp>
      <p:grpSp>
        <p:nvGrpSpPr>
          <p:cNvPr id="255" name="line" descr="Line graphic"/>
          <p:cNvGrpSpPr/>
          <p:nvPr/>
        </p:nvGrpSpPr>
        <p:grpSpPr bwMode="invGray">
          <a:xfrm>
            <a:off x="1584896" y="4724400"/>
            <a:ext cx="8631936" cy="64008"/>
            <a:chOff x="-4110038" y="2703513"/>
            <a:chExt cx="17394239" cy="160336"/>
          </a:xfrm>
          <a:solidFill>
            <a:schemeClr val="accent1"/>
          </a:solidFill>
        </p:grpSpPr>
        <p:sp>
          <p:nvSpPr>
            <p:cNvPr id="256" name="Free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7" name="Free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8" name="Free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59" name="Free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0" name="Free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1" name="Free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2" name="Free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3" name="Free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4" name="Free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5" name="Free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6" name="Free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7" name="Free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8" name="Free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69" name="Free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0" name="Free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1" name="Free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2" name="Free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3" name="Free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4" name="Free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5" name="Free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6" name="Free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7" name="Free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8" name="Free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79" name="Free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0" name="Free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1" name="Free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2" name="Free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3" name="Free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4" name="Free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5" name="Free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6" name="Free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7" name="Free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8" name="Free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89" name="Free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0" name="Free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1" name="Free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2" name="Free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3" name="Free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4" name="Free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5" name="Free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6" name="Free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7" name="Free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8" name="Free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299" name="Free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0" name="Free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1" name="Free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2" name="Free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3" name="Free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4" name="Free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5" name="Free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6" name="Free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7" name="Free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8" name="Free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09" name="Free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0" name="Free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1" name="Free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2" name="Free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3" name="Free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4" name="Free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5" name="Free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6" name="Free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7" name="Free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8" name="Free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19" name="Free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0" name="Free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1" name="Free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2" name="Free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3" name="Free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4" name="Free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5" name="Free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6" name="Free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7" name="Free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8" name="Free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29" name="Free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0" name="Free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1" name="Free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2" name="Free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3" name="Free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4" name="Free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5" name="Free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6" name="Free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7" name="Free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8" name="Free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39" name="Free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0" name="Free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1" name="Free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2" name="Free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3" name="Free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4" name="Free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5" name="Free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6" name="Free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7" name="Free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8" name="Free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49" name="Free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0" name="Free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1" name="Free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2" name="Free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3" name="Free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4" name="Free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5" name="Free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6" name="Free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7" name="Free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8" name="Free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59" name="Free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0" name="Free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1" name="Free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2" name="Free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3" name="Free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4" name="Free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5" name="Free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6" name="Free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7" name="Free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8" name="Free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69" name="Free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0" name="Free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1" name="Free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2" name="Free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3" name="Free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4" name="Free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5" name="Free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6" name="Free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7" name="Free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sp>
          <p:nvSpPr>
            <p:cNvPr id="378" name="Free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p>
          </p:txBody>
        </p:sp>
      </p:grpSp>
      <p:sp>
        <p:nvSpPr>
          <p:cNvPr id="3" name="Text Placeholder 2"/>
          <p:cNvSpPr>
            <a:spLocks noGrp="1"/>
          </p:cNvSpPr>
          <p:nvPr>
            <p:ph type="body" idx="1"/>
          </p:nvPr>
        </p:nvSpPr>
        <p:spPr>
          <a:xfrm>
            <a:off x="1522413" y="5102525"/>
            <a:ext cx="9143999" cy="1069675"/>
          </a:xfrm>
        </p:spPr>
        <p:txBody>
          <a:bodyPr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3/5/2021</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058797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p>
            <a:r>
              <a:rPr lang="en-US"/>
              <a:t>Click to edit Master title style</a:t>
            </a:r>
            <a:endParaRPr/>
          </a:p>
        </p:txBody>
      </p:sp>
      <p:grpSp>
        <p:nvGrpSpPr>
          <p:cNvPr id="158" name="line" descr="Line graphic"/>
          <p:cNvGrpSpPr/>
          <p:nvPr/>
        </p:nvGrpSpPr>
        <p:grpSpPr bwMode="invGray">
          <a:xfrm>
            <a:off x="1522413" y="1514475"/>
            <a:ext cx="10569575" cy="64008"/>
            <a:chOff x="1522413" y="1514475"/>
            <a:chExt cx="10569575" cy="64008"/>
          </a:xfrm>
        </p:grpSpPr>
        <p:sp>
          <p:nvSpPr>
            <p:cNvPr id="159"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Content Placeholder 2"/>
          <p:cNvSpPr>
            <a:spLocks noGrp="1"/>
          </p:cNvSpPr>
          <p:nvPr>
            <p:ph sz="half" idx="1"/>
          </p:nvPr>
        </p:nvSpPr>
        <p:spPr>
          <a:xfrm>
            <a:off x="1522413" y="1905000"/>
            <a:ext cx="4419599"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46815" y="1905000"/>
            <a:ext cx="4419598" cy="4267200"/>
          </a:xfrm>
        </p:spPr>
        <p:txBody>
          <a:bodyPr>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3/5/2021</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68329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lstStyle>
            <a:lvl1pPr>
              <a:defRPr/>
            </a:lvl1pPr>
          </a:lstStyle>
          <a:p>
            <a:r>
              <a:rPr lang="en-US"/>
              <a:t>Click to edit Master title style</a:t>
            </a:r>
            <a:endParaRPr/>
          </a:p>
        </p:txBody>
      </p:sp>
      <p:grpSp>
        <p:nvGrpSpPr>
          <p:cNvPr id="160" name="line" descr="Line graphic"/>
          <p:cNvGrpSpPr/>
          <p:nvPr/>
        </p:nvGrpSpPr>
        <p:grpSpPr bwMode="invGray">
          <a:xfrm>
            <a:off x="1522413" y="1514475"/>
            <a:ext cx="10569575" cy="64008"/>
            <a:chOff x="1522413" y="1514475"/>
            <a:chExt cx="10569575" cy="64008"/>
          </a:xfrm>
        </p:grpSpPr>
        <p:sp>
          <p:nvSpPr>
            <p:cNvPr id="161" name="Free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1"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2"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3"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4"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Text Placeholder 2"/>
          <p:cNvSpPr>
            <a:spLocks noGrp="1"/>
          </p:cNvSpPr>
          <p:nvPr>
            <p:ph type="body" idx="1"/>
          </p:nvPr>
        </p:nvSpPr>
        <p:spPr>
          <a:xfrm>
            <a:off x="1522413"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2413" y="2819399"/>
            <a:ext cx="4416552" cy="3352801"/>
          </a:xfrm>
        </p:spPr>
        <p:txBody>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49860" y="1905000"/>
            <a:ext cx="4416552" cy="762000"/>
          </a:xfrm>
        </p:spPr>
        <p:txBody>
          <a:bodyPr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49860" y="2819399"/>
            <a:ext cx="4416552" cy="3352801"/>
          </a:xfrm>
        </p:spPr>
        <p:txBody>
          <a:bodyPr/>
          <a:lstStyle>
            <a:lvl1pPr>
              <a:defRPr sz="2400"/>
            </a:lvl1pPr>
            <a:lvl2pPr>
              <a:defRPr sz="2000"/>
            </a:lvl2pPr>
            <a:lvl3pPr>
              <a:defRPr sz="1800"/>
            </a:lvl3pPr>
            <a:lvl4pPr>
              <a:defRPr sz="1600"/>
            </a:lvl4pPr>
            <a:lvl5pPr marL="1956816">
              <a:defRPr sz="1600"/>
            </a:lvl5pPr>
            <a:lvl6pPr marL="1956816">
              <a:defRPr sz="1600"/>
            </a:lvl6pPr>
            <a:lvl7pPr marL="1956816">
              <a:defRPr sz="1600"/>
            </a:lvl7pPr>
            <a:lvl8pPr marL="1956816">
              <a:defRPr sz="1600"/>
            </a:lvl8pPr>
            <a:lvl9pPr marL="1956816">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a:p>
        </p:txBody>
      </p:sp>
      <p:sp>
        <p:nvSpPr>
          <p:cNvPr id="7" name="Date Placeholder 6"/>
          <p:cNvSpPr>
            <a:spLocks noGrp="1"/>
          </p:cNvSpPr>
          <p:nvPr>
            <p:ph type="dt" sz="half" idx="10"/>
          </p:nvPr>
        </p:nvSpPr>
        <p:spPr/>
        <p:txBody>
          <a:bodyPr/>
          <a:lstStyle/>
          <a:p>
            <a:fld id="{9AFE8FB1-0A7A-443E-AAF7-31D4FA1AA312}" type="datetimeFigureOut">
              <a:rPr lang="en-US"/>
              <a:t>3/5/2021</a:t>
            </a:fld>
            <a:endParaRPr/>
          </a:p>
        </p:txBody>
      </p:sp>
      <p:sp>
        <p:nvSpPr>
          <p:cNvPr id="9" name="Slide Number Placeholder 8"/>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418249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grpSp>
        <p:nvGrpSpPr>
          <p:cNvPr id="156" name="line" descr="Line graphic"/>
          <p:cNvGrpSpPr/>
          <p:nvPr/>
        </p:nvGrpSpPr>
        <p:grpSpPr bwMode="invGray">
          <a:xfrm>
            <a:off x="1522413" y="1514475"/>
            <a:ext cx="10569575" cy="64008"/>
            <a:chOff x="1522413" y="1514475"/>
            <a:chExt cx="10569575" cy="64008"/>
          </a:xfrm>
        </p:grpSpPr>
        <p:sp>
          <p:nvSpPr>
            <p:cNvPr id="157"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8"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9"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0"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1"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2"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3"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4"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5"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6"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7"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8"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9"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0"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1"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2"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3"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4"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5"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6"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7"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8"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9"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0"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1"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2"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3"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4"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5"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6"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7"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8"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9"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0"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1"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2"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3"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4"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5"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6"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7"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8"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9"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0"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1"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2"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3"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4"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5"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6"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7"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8"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9"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0"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1"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2"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3"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4"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5"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6"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7"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8"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9"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0"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1"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2"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3"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4"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5"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6"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7"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8"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9"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0"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9AFE8FB1-0A7A-443E-AAF7-31D4FA1AA312}" type="datetimeFigureOut">
              <a:rPr lang="en-US"/>
              <a:t>3/5/2021</a:t>
            </a:fld>
            <a:endParaRPr/>
          </a:p>
        </p:txBody>
      </p:sp>
      <p:sp>
        <p:nvSpPr>
          <p:cNvPr id="5" name="Slide Number Placeholder 4"/>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53156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9AFE8FB1-0A7A-443E-AAF7-31D4FA1AA312}" type="datetimeFigureOut">
              <a:rPr lang="en-US"/>
              <a:t>3/5/2021</a:t>
            </a:fld>
            <a:endParaRPr/>
          </a:p>
        </p:txBody>
      </p:sp>
      <p:sp>
        <p:nvSpPr>
          <p:cNvPr id="4" name="Slide Number Placeholder 3"/>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140596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4" name="Text Placeholder 3"/>
          <p:cNvSpPr>
            <a:spLocks noGrp="1"/>
          </p:cNvSpPr>
          <p:nvPr>
            <p:ph type="body" sz="half" idx="2"/>
          </p:nvPr>
        </p:nvSpPr>
        <p:spPr>
          <a:xfrm>
            <a:off x="1522413" y="3429000"/>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Content Placeholder 2"/>
          <p:cNvSpPr>
            <a:spLocks noGrp="1"/>
          </p:cNvSpPr>
          <p:nvPr>
            <p:ph idx="1"/>
          </p:nvPr>
        </p:nvSpPr>
        <p:spPr>
          <a:xfrm>
            <a:off x="4710022" y="1905000"/>
            <a:ext cx="5669280" cy="4038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grpSp>
        <p:nvGrpSpPr>
          <p:cNvPr id="615" name="frame" descr="Box graphic"/>
          <p:cNvGrpSpPr/>
          <p:nvPr/>
        </p:nvGrpSpPr>
        <p:grpSpPr bwMode="invGray">
          <a:xfrm>
            <a:off x="4417839" y="1630821"/>
            <a:ext cx="6291028" cy="4575885"/>
            <a:chOff x="4417839" y="1630821"/>
            <a:chExt cx="6291028" cy="4575885"/>
          </a:xfrm>
        </p:grpSpPr>
        <p:grpSp>
          <p:nvGrpSpPr>
            <p:cNvPr id="616" name="Group 615"/>
            <p:cNvGrpSpPr/>
            <p:nvPr/>
          </p:nvGrpSpPr>
          <p:grpSpPr bwMode="invGray">
            <a:xfrm>
              <a:off x="5414491" y="1630821"/>
              <a:ext cx="5294376" cy="4114800"/>
              <a:chOff x="3310555" y="716546"/>
              <a:chExt cx="5294376" cy="4114800"/>
            </a:xfrm>
          </p:grpSpPr>
          <p:grpSp>
            <p:nvGrpSpPr>
              <p:cNvPr id="768" name="Group 767"/>
              <p:cNvGrpSpPr/>
              <p:nvPr/>
            </p:nvGrpSpPr>
            <p:grpSpPr bwMode="invGray">
              <a:xfrm flipH="1">
                <a:off x="3310555" y="737968"/>
                <a:ext cx="5294376" cy="54864"/>
                <a:chOff x="1522413" y="1514475"/>
                <a:chExt cx="10569575" cy="64008"/>
              </a:xfrm>
              <a:solidFill>
                <a:schemeClr val="accent1"/>
              </a:solidFill>
            </p:grpSpPr>
            <p:sp>
              <p:nvSpPr>
                <p:cNvPr id="844" name="Free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9" name="Group 768"/>
              <p:cNvGrpSpPr/>
              <p:nvPr/>
            </p:nvGrpSpPr>
            <p:grpSpPr bwMode="invGray">
              <a:xfrm rot="16200000" flipH="1">
                <a:off x="6492229" y="2755658"/>
                <a:ext cx="4114800" cy="36576"/>
                <a:chOff x="1522413" y="1514475"/>
                <a:chExt cx="10569575" cy="64008"/>
              </a:xfrm>
              <a:solidFill>
                <a:schemeClr val="accent1"/>
              </a:solidFill>
            </p:grpSpPr>
            <p:sp>
              <p:nvSpPr>
                <p:cNvPr id="770" name="Free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7" name="Group 616"/>
            <p:cNvGrpSpPr/>
            <p:nvPr/>
          </p:nvGrpSpPr>
          <p:grpSpPr bwMode="invGray">
            <a:xfrm rot="10800000">
              <a:off x="4417839" y="2091906"/>
              <a:ext cx="5294376" cy="4114800"/>
              <a:chOff x="3310555" y="716546"/>
              <a:chExt cx="5294376" cy="4114800"/>
            </a:xfrm>
          </p:grpSpPr>
          <p:grpSp>
            <p:nvGrpSpPr>
              <p:cNvPr id="618" name="Group 617"/>
              <p:cNvGrpSpPr/>
              <p:nvPr/>
            </p:nvGrpSpPr>
            <p:grpSpPr bwMode="invGray">
              <a:xfrm flipH="1">
                <a:off x="3310555" y="737968"/>
                <a:ext cx="5294376" cy="54864"/>
                <a:chOff x="1522413" y="1514475"/>
                <a:chExt cx="10569575" cy="64008"/>
              </a:xfrm>
              <a:solidFill>
                <a:schemeClr val="accent1"/>
              </a:solidFill>
            </p:grpSpPr>
            <p:sp>
              <p:nvSpPr>
                <p:cNvPr id="694" name="Free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7"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9" name="Group 618"/>
              <p:cNvGrpSpPr/>
              <p:nvPr/>
            </p:nvGrpSpPr>
            <p:grpSpPr bwMode="invGray">
              <a:xfrm rot="16200000" flipH="1">
                <a:off x="6492229" y="2755658"/>
                <a:ext cx="4114800" cy="36576"/>
                <a:chOff x="1522413" y="1514475"/>
                <a:chExt cx="10569575" cy="64008"/>
              </a:xfrm>
              <a:solidFill>
                <a:schemeClr val="accent1"/>
              </a:solidFill>
            </p:grpSpPr>
            <p:sp>
              <p:nvSpPr>
                <p:cNvPr id="620" name="Free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3"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3/5/2021</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962116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2414" y="274638"/>
            <a:ext cx="9143998" cy="1020762"/>
          </a:xfrm>
        </p:spPr>
        <p:txBody>
          <a:bodyPr anchor="b">
            <a:noAutofit/>
          </a:bodyPr>
          <a:lstStyle>
            <a:lvl1pPr algn="l">
              <a:defRPr sz="3200" b="0"/>
            </a:lvl1pPr>
          </a:lstStyle>
          <a:p>
            <a:r>
              <a:rPr lang="en-US"/>
              <a:t>Click to edit Master title style</a:t>
            </a:r>
            <a:endParaRPr/>
          </a:p>
        </p:txBody>
      </p:sp>
      <p:sp>
        <p:nvSpPr>
          <p:cNvPr id="3" name="Picture Placeholder 2" descr="An empty placeholder to add an image. Click on the placeholder and select the image that you wish to add."/>
          <p:cNvSpPr>
            <a:spLocks noGrp="1"/>
          </p:cNvSpPr>
          <p:nvPr>
            <p:ph type="pic" idx="1"/>
          </p:nvPr>
        </p:nvSpPr>
        <p:spPr>
          <a:xfrm>
            <a:off x="1745838" y="1884311"/>
            <a:ext cx="5669280" cy="4041648"/>
          </a:xfrm>
          <a:solidFill>
            <a:schemeClr val="bg1"/>
          </a:solidFill>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grpSp>
        <p:nvGrpSpPr>
          <p:cNvPr id="614" name="frame" descr="Box graphic"/>
          <p:cNvGrpSpPr/>
          <p:nvPr/>
        </p:nvGrpSpPr>
        <p:grpSpPr bwMode="invGray">
          <a:xfrm flipH="1">
            <a:off x="1447500" y="1630821"/>
            <a:ext cx="6291028" cy="4575885"/>
            <a:chOff x="4417839" y="1630821"/>
            <a:chExt cx="6291028" cy="4575885"/>
          </a:xfrm>
        </p:grpSpPr>
        <p:grpSp>
          <p:nvGrpSpPr>
            <p:cNvPr id="615" name="Group 614"/>
            <p:cNvGrpSpPr/>
            <p:nvPr/>
          </p:nvGrpSpPr>
          <p:grpSpPr bwMode="invGray">
            <a:xfrm>
              <a:off x="5414491" y="1630821"/>
              <a:ext cx="5294376" cy="4114800"/>
              <a:chOff x="3310555" y="716546"/>
              <a:chExt cx="5294376" cy="4114800"/>
            </a:xfrm>
          </p:grpSpPr>
          <p:grpSp>
            <p:nvGrpSpPr>
              <p:cNvPr id="767" name="Group 766"/>
              <p:cNvGrpSpPr/>
              <p:nvPr/>
            </p:nvGrpSpPr>
            <p:grpSpPr bwMode="invGray">
              <a:xfrm flipH="1">
                <a:off x="3310555" y="737968"/>
                <a:ext cx="5294376" cy="54864"/>
                <a:chOff x="1522413" y="1514475"/>
                <a:chExt cx="10569575" cy="64008"/>
              </a:xfrm>
              <a:solidFill>
                <a:schemeClr val="accent1"/>
              </a:solidFill>
            </p:grpSpPr>
            <p:sp>
              <p:nvSpPr>
                <p:cNvPr id="843" name="Free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4" name="Free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5" name="Free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5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6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7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8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9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0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1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768" name="Group 767"/>
              <p:cNvGrpSpPr/>
              <p:nvPr/>
            </p:nvGrpSpPr>
            <p:grpSpPr bwMode="invGray">
              <a:xfrm rot="16200000" flipH="1">
                <a:off x="6492229" y="2755658"/>
                <a:ext cx="4114800" cy="36576"/>
                <a:chOff x="1522413" y="1514475"/>
                <a:chExt cx="10569575" cy="64008"/>
              </a:xfrm>
              <a:solidFill>
                <a:schemeClr val="accent1"/>
              </a:solidFill>
            </p:grpSpPr>
            <p:sp>
              <p:nvSpPr>
                <p:cNvPr id="769" name="Free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0" name="Free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1" name="Free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2"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3"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4"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5"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6"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7"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8"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9"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0"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1"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2"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3"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4"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5"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6"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7"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8"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9"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0"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1"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2"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3"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4"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5"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6"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7"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8"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9"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0"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1"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2"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3"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4"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5"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6"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7"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8"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9"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0"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1"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2"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3"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4"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5"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6"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7"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8"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9"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0"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1"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2"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3"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4"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5"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6"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7"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8"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29"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0"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1"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2"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3"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4"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5"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6"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7"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8"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39"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0"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1"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42"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nvGrpSpPr>
            <p:cNvPr id="616" name="Group 615"/>
            <p:cNvGrpSpPr/>
            <p:nvPr/>
          </p:nvGrpSpPr>
          <p:grpSpPr bwMode="invGray">
            <a:xfrm rot="10800000">
              <a:off x="4417839" y="2091906"/>
              <a:ext cx="5294376" cy="4114800"/>
              <a:chOff x="3310555" y="716546"/>
              <a:chExt cx="5294376" cy="4114800"/>
            </a:xfrm>
          </p:grpSpPr>
          <p:grpSp>
            <p:nvGrpSpPr>
              <p:cNvPr id="617" name="Group 616"/>
              <p:cNvGrpSpPr/>
              <p:nvPr/>
            </p:nvGrpSpPr>
            <p:grpSpPr bwMode="invGray">
              <a:xfrm flipH="1">
                <a:off x="3310555" y="737968"/>
                <a:ext cx="5294376" cy="54864"/>
                <a:chOff x="1522413" y="1514475"/>
                <a:chExt cx="10569575" cy="64008"/>
              </a:xfrm>
              <a:solidFill>
                <a:schemeClr val="accent1"/>
              </a:solidFill>
            </p:grpSpPr>
            <p:sp>
              <p:nvSpPr>
                <p:cNvPr id="693" name="Free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4" name="Free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5" name="Free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6"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7"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8"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9"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0"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1"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2"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3"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4"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5"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6"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7"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8"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9"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0"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1"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2"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3"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4"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5"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6"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7"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8"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9"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0"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1"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2"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3"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4"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5"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6"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7"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8"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9"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0"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1"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2"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3"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4"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5"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6"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7"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8"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9"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0"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1"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2"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3"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4"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5"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6"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7"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8"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9"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0"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1"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2"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3"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4"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5"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6"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7"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8"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9"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0"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1"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2"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3"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4"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5"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6"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nvGrpSpPr>
              <p:cNvPr id="618" name="Group 617"/>
              <p:cNvGrpSpPr/>
              <p:nvPr/>
            </p:nvGrpSpPr>
            <p:grpSpPr bwMode="invGray">
              <a:xfrm rot="16200000" flipH="1">
                <a:off x="6492229" y="2755658"/>
                <a:ext cx="4114800" cy="36576"/>
                <a:chOff x="1522413" y="1514475"/>
                <a:chExt cx="10569575" cy="64008"/>
              </a:xfrm>
              <a:solidFill>
                <a:schemeClr val="accent1"/>
              </a:solidFill>
            </p:grpSpPr>
            <p:sp>
              <p:nvSpPr>
                <p:cNvPr id="619" name="Free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0" name="Free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1" name="Free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2" name="Free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3" name="Free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4" name="Free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5" name="Free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6" name="Free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7" name="Free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8" name="Free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9" name="Free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0" name="Free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1" name="Free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2" name="Free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3" name="Free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4" name="Free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5" name="Free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6" name="Free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7" name="Free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8" name="Free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9" name="Free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0" name="Free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1" name="Free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2" name="Free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3" name="Free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4" name="Free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5" name="Free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6" name="Free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7" name="Free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8" name="Free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9" name="Free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0" name="Free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1" name="Free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2" name="Free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3" name="Free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4" name="Free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5" name="Free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6" name="Free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7" name="Free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8" name="Free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9" name="Free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0" name="Free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1" name="Free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2" name="Free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3" name="Free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4" name="Free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5" name="Free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6" name="Free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7" name="Free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8" name="Free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9" name="Free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0" name="Free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1" name="Free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2" name="Free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3" name="Free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4" name="Free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5" name="Free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6" name="Free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7" name="Free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8" name="Free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9" name="Free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0" name="Free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1" name="Free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2" name="Free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3" name="Free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4" name="Free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5" name="Free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6" name="Free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7" name="Free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8" name="Free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9" name="Free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0" name="Free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1" name="Free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2" name="Free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grpSp>
      </p:grpSp>
      <p:sp>
        <p:nvSpPr>
          <p:cNvPr id="4" name="Text Placeholder 3"/>
          <p:cNvSpPr>
            <a:spLocks noGrp="1"/>
          </p:cNvSpPr>
          <p:nvPr>
            <p:ph type="body" sz="half" idx="2"/>
          </p:nvPr>
        </p:nvSpPr>
        <p:spPr>
          <a:xfrm>
            <a:off x="7905959" y="3411748"/>
            <a:ext cx="2743200" cy="2743200"/>
          </a:xfrm>
        </p:spPr>
        <p:txBody>
          <a:bodyPr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9AFE8FB1-0A7A-443E-AAF7-31D4FA1AA312}" type="datetimeFigureOut">
              <a:rPr lang="en-US"/>
              <a:t>3/5/2021</a:t>
            </a:fld>
            <a:endParaRPr/>
          </a:p>
        </p:txBody>
      </p:sp>
      <p:sp>
        <p:nvSpPr>
          <p:cNvPr id="7" name="Slide Number Placeholder 6"/>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3617694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grpSp>
        <p:nvGrpSpPr>
          <p:cNvPr id="7" name="line" descr="Line graphic"/>
          <p:cNvGrpSpPr/>
          <p:nvPr/>
        </p:nvGrpSpPr>
        <p:grpSpPr bwMode="invGray">
          <a:xfrm>
            <a:off x="1522413" y="1514475"/>
            <a:ext cx="10569575" cy="64008"/>
            <a:chOff x="1522413" y="1514475"/>
            <a:chExt cx="10569575" cy="64008"/>
          </a:xfrm>
        </p:grpSpPr>
        <p:sp>
          <p:nvSpPr>
            <p:cNvPr id="8" name="Free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Vertical Text Placeholder 2"/>
          <p:cNvSpPr>
            <a:spLocks noGrp="1"/>
          </p:cNvSpPr>
          <p:nvPr>
            <p:ph type="body" orient="vert" idx="1"/>
          </p:nvPr>
        </p:nvSpPr>
        <p:spPr/>
        <p:txBody>
          <a:bodyPr vert="eaVert"/>
          <a:lstStyle>
            <a:lvl5pPr>
              <a:defRPr/>
            </a:lvl5pPr>
            <a:lvl6pPr marL="1956816">
              <a:defRPr/>
            </a:lvl6pPr>
            <a:lvl7pPr marL="1956816">
              <a:defRPr/>
            </a:lvl7pPr>
            <a:lvl8pPr marL="1956816">
              <a:defRPr/>
            </a:lvl8pPr>
            <a:lvl9pPr marL="1956816">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3/5/2021</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12679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61612" y="274639"/>
            <a:ext cx="1371600" cy="5901747"/>
          </a:xfrm>
        </p:spPr>
        <p:txBody>
          <a:bodyPr vert="eaVert"/>
          <a:lstStyle/>
          <a:p>
            <a:r>
              <a:rPr lang="en-US"/>
              <a:t>Click to edit Master title style</a:t>
            </a:r>
            <a:endParaRPr/>
          </a:p>
        </p:txBody>
      </p:sp>
      <p:grpSp>
        <p:nvGrpSpPr>
          <p:cNvPr id="7" name="line" descr="Line graphic"/>
          <p:cNvGrpSpPr/>
          <p:nvPr/>
        </p:nvGrpSpPr>
        <p:grpSpPr bwMode="invGray">
          <a:xfrm rot="5400000">
            <a:off x="6864412" y="3472598"/>
            <a:ext cx="6492240" cy="64008"/>
            <a:chOff x="1522413" y="1514475"/>
            <a:chExt cx="10569575" cy="64008"/>
          </a:xfrm>
        </p:grpSpPr>
        <p:sp>
          <p:nvSpPr>
            <p:cNvPr id="8" name="Free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9" name="Free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0" name="Free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1" name="Free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2" name="Free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3" name="Free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4" name="Free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5" name="Free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6" name="Free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7" name="Free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8" name="Free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19" name="Free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0" name="Free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1" name="Free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2" name="Free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3" name="Free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4" name="Free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5" name="Free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6" name="Free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7" name="Free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8" name="Free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29" name="Free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0" name="Free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1" name="Free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2" name="Free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3" name="Free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4" name="Free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5" name="Free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6" name="Free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7" name="Free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8" name="Free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39" name="Free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0" name="Free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1" name="Free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2" name="Free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3" name="Free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4" name="Free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5" name="Free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6" name="Free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7" name="Free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8" name="Free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49" name="Free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0" name="Free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1" name="Free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2" name="Free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3" name="Free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4" name="Free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5" name="Free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6" name="Free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7" name="Free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8" name="Free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59" name="Free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0" name="Free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1" name="Free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2" name="Free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3" name="Free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4" name="Free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5" name="Free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6" name="Free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7" name="Free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8" name="Free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69" name="Free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0" name="Free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1" name="Free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2" name="Free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3" name="Free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4" name="Free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5" name="Free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6" name="Free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7" name="Free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8" name="Free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79" name="Free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0" name="Free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sp>
          <p:nvSpPr>
            <p:cNvPr id="81" name="Free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a:ln>
                  <a:noFill/>
                </a:ln>
              </a:endParaRPr>
            </a:p>
          </p:txBody>
        </p:sp>
      </p:grpSp>
      <p:sp>
        <p:nvSpPr>
          <p:cNvPr id="3" name="Vertical Text Placeholder 2"/>
          <p:cNvSpPr>
            <a:spLocks noGrp="1"/>
          </p:cNvSpPr>
          <p:nvPr>
            <p:ph type="body" orient="vert" idx="1" hasCustomPrompt="1"/>
          </p:nvPr>
        </p:nvSpPr>
        <p:spPr>
          <a:xfrm>
            <a:off x="608012" y="277813"/>
            <a:ext cx="9144001" cy="5898573"/>
          </a:xfrm>
        </p:spPr>
        <p:txBody>
          <a:bodyPr vert="eaVert"/>
          <a:lstStyle>
            <a:lvl5pPr>
              <a:defRPr/>
            </a:lvl5pPr>
            <a:lvl6pPr marL="1261872" indent="0">
              <a:buNone/>
              <a:defRPr/>
            </a:lvl6pPr>
            <a:lvl7pPr>
              <a:defRPr/>
            </a:lvl7pPr>
            <a:lvl8pPr>
              <a:defRPr baseline="0"/>
            </a:lvl8pPr>
            <a:lvl9pPr>
              <a:defRPr baseline="0"/>
            </a:lvl9p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endParaRPr lang="en-US" dirty="0"/>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9AFE8FB1-0A7A-443E-AAF7-31D4FA1AA312}" type="datetimeFigureOut">
              <a:rPr lang="en-US"/>
              <a:t>3/5/2021</a:t>
            </a:fld>
            <a:endParaRPr/>
          </a:p>
        </p:txBody>
      </p:sp>
      <p:sp>
        <p:nvSpPr>
          <p:cNvPr id="6" name="Slide Number Placeholder 5"/>
          <p:cNvSpPr>
            <a:spLocks noGrp="1"/>
          </p:cNvSpPr>
          <p:nvPr>
            <p:ph type="sldNum" sz="quarter" idx="12"/>
          </p:nvPr>
        </p:nvSpPr>
        <p:spPr/>
        <p:txBody>
          <a:bodyPr/>
          <a:lstStyle/>
          <a:p>
            <a:fld id="{25BA54BD-C84D-46CE-8B72-31BFB26ABA43}" type="slidenum">
              <a:rPr/>
              <a:t>‹#›</a:t>
            </a:fld>
            <a:endParaRPr/>
          </a:p>
        </p:txBody>
      </p:sp>
    </p:spTree>
    <p:extLst>
      <p:ext uri="{BB962C8B-B14F-4D97-AF65-F5344CB8AC3E}">
        <p14:creationId xmlns:p14="http://schemas.microsoft.com/office/powerpoint/2010/main" val="2211791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Footer Placehold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9AFE8FB1-0A7A-443E-AAF7-31D4FA1AA312}" type="datetimeFigureOut">
              <a:rPr lang="en-US" smtClean="0"/>
              <a:pPr/>
              <a:t>3/5/2021</a:t>
            </a:fld>
            <a:endParaRPr lang="en-US" dirty="0"/>
          </a:p>
        </p:txBody>
      </p:sp>
      <p:sp>
        <p:nvSpPr>
          <p:cNvPr id="6" name="Slide Number Placehold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200">
                <a:solidFill>
                  <a:schemeClr val="tx1">
                    <a:tint val="75000"/>
                  </a:schemeClr>
                </a:solidFill>
              </a:defRPr>
            </a:lvl1pPr>
          </a:lstStyle>
          <a:p>
            <a:fld id="{25BA54BD-C84D-46CE-8B72-31BFB26ABA43}" type="slidenum">
              <a:rPr lang="en-US" smtClean="0"/>
              <a:pPr/>
              <a:t>‹#›</a:t>
            </a:fld>
            <a:endParaRPr lang="en-US"/>
          </a:p>
        </p:txBody>
      </p:sp>
    </p:spTree>
    <p:extLst>
      <p:ext uri="{BB962C8B-B14F-4D97-AF65-F5344CB8AC3E}">
        <p14:creationId xmlns:p14="http://schemas.microsoft.com/office/powerpoint/2010/main" val="5356364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usasoftballmissouri.net/"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3212" y="381000"/>
            <a:ext cx="11582400" cy="4038600"/>
          </a:xfrm>
        </p:spPr>
        <p:txBody>
          <a:bodyPr/>
          <a:lstStyle/>
          <a:p>
            <a:pPr algn="ctr"/>
            <a:br>
              <a:rPr lang="en-US" sz="4400" dirty="0"/>
            </a:br>
            <a:br>
              <a:rPr lang="en-US" sz="4400" dirty="0"/>
            </a:br>
            <a:r>
              <a:rPr lang="en-US" sz="4400" dirty="0"/>
              <a:t> </a:t>
            </a:r>
            <a:br>
              <a:rPr lang="en-US" dirty="0"/>
            </a:br>
            <a:br>
              <a:rPr lang="en-US" dirty="0"/>
            </a:br>
            <a:br>
              <a:rPr lang="en-US" dirty="0"/>
            </a:br>
            <a:br>
              <a:rPr lang="en-US" dirty="0"/>
            </a:br>
            <a:br>
              <a:rPr lang="en-US" dirty="0"/>
            </a:br>
            <a:r>
              <a:rPr lang="en-US" sz="5000" dirty="0"/>
              <a:t>Adult Slow Pitch Softball Managers Meeting</a:t>
            </a:r>
          </a:p>
        </p:txBody>
      </p:sp>
      <p:pic>
        <p:nvPicPr>
          <p:cNvPr id="11" name="Picture 10">
            <a:extLst>
              <a:ext uri="{FF2B5EF4-FFF2-40B4-BE49-F238E27FC236}">
                <a16:creationId xmlns:a16="http://schemas.microsoft.com/office/drawing/2014/main" id="{A54AED54-ADAC-46F3-9548-E0D0E49A08E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94012" y="326111"/>
            <a:ext cx="6400800" cy="2074189"/>
          </a:xfrm>
          <a:prstGeom prst="rect">
            <a:avLst/>
          </a:prstGeom>
        </p:spPr>
      </p:pic>
      <p:pic>
        <p:nvPicPr>
          <p:cNvPr id="1026" name="Picture 2" descr="https://www.logolynx.com/images/logolynx/ad/ad2a09bcedf2668b35399dc2c3db999c.png">
            <a:extLst>
              <a:ext uri="{FF2B5EF4-FFF2-40B4-BE49-F238E27FC236}">
                <a16:creationId xmlns:a16="http://schemas.microsoft.com/office/drawing/2014/main" id="{85296CF0-0DFC-4A2E-BB11-D88641A087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4012" y="5334000"/>
            <a:ext cx="1600201" cy="86885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usa softball missouri">
            <a:extLst>
              <a:ext uri="{FF2B5EF4-FFF2-40B4-BE49-F238E27FC236}">
                <a16:creationId xmlns:a16="http://schemas.microsoft.com/office/drawing/2014/main" id="{DA5AF91E-6894-46A0-BCC1-BC4DB03C480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70590" y="5334000"/>
            <a:ext cx="1447801" cy="895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dirty="0"/>
              <a:t>Overview</a:t>
            </a:r>
          </a:p>
        </p:txBody>
      </p:sp>
      <p:sp>
        <p:nvSpPr>
          <p:cNvPr id="14" name="Content Placeholder 13"/>
          <p:cNvSpPr>
            <a:spLocks noGrp="1"/>
          </p:cNvSpPr>
          <p:nvPr>
            <p:ph idx="1"/>
          </p:nvPr>
        </p:nvSpPr>
        <p:spPr>
          <a:xfrm>
            <a:off x="1522412" y="1905000"/>
            <a:ext cx="9144000" cy="4267200"/>
          </a:xfrm>
        </p:spPr>
        <p:txBody>
          <a:bodyPr/>
          <a:lstStyle/>
          <a:p>
            <a:r>
              <a:rPr lang="en-US" dirty="0"/>
              <a:t>People to know</a:t>
            </a:r>
          </a:p>
          <a:p>
            <a:r>
              <a:rPr lang="en-US" dirty="0"/>
              <a:t>City Ordinances</a:t>
            </a:r>
          </a:p>
          <a:p>
            <a:r>
              <a:rPr lang="en-US" dirty="0"/>
              <a:t>Administrative Policies</a:t>
            </a:r>
          </a:p>
          <a:p>
            <a:r>
              <a:rPr lang="en-US" dirty="0"/>
              <a:t>Sportsmanship</a:t>
            </a:r>
          </a:p>
          <a:p>
            <a:r>
              <a:rPr lang="en-US" dirty="0"/>
              <a:t>Equipment</a:t>
            </a:r>
          </a:p>
          <a:p>
            <a:r>
              <a:rPr lang="en-US" dirty="0"/>
              <a:t>Rules</a:t>
            </a:r>
          </a:p>
          <a:p>
            <a:r>
              <a:rPr lang="en-US" dirty="0"/>
              <a:t>Schedules/Standings</a:t>
            </a:r>
          </a:p>
        </p:txBody>
      </p:sp>
      <p:pic>
        <p:nvPicPr>
          <p:cNvPr id="4" name="Picture 3">
            <a:extLst>
              <a:ext uri="{FF2B5EF4-FFF2-40B4-BE49-F238E27FC236}">
                <a16:creationId xmlns:a16="http://schemas.microsoft.com/office/drawing/2014/main" id="{749D4093-9D05-4BD2-B000-70D05E85F99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21285360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p:cTn id="7"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14">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anim calcmode="lin" valueType="num">
                                      <p:cBhvr>
                                        <p:cTn id="12" dur="5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14">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14">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14">
                                            <p:txEl>
                                              <p:pRg st="2" end="2"/>
                                            </p:txEl>
                                          </p:spTgt>
                                        </p:tgtEl>
                                        <p:attrNameLst>
                                          <p:attrName>style.visibility</p:attrName>
                                        </p:attrNameLst>
                                      </p:cBhvr>
                                      <p:to>
                                        <p:strVal val="visible"/>
                                      </p:to>
                                    </p:set>
                                    <p:anim calcmode="lin" valueType="num">
                                      <p:cBhvr>
                                        <p:cTn id="17" dur="500" fill="hold"/>
                                        <p:tgtEl>
                                          <p:spTgt spid="14">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14">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14">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14">
                                            <p:txEl>
                                              <p:pRg st="3" end="3"/>
                                            </p:txEl>
                                          </p:spTgt>
                                        </p:tgtEl>
                                        <p:attrNameLst>
                                          <p:attrName>style.visibility</p:attrName>
                                        </p:attrNameLst>
                                      </p:cBhvr>
                                      <p:to>
                                        <p:strVal val="visible"/>
                                      </p:to>
                                    </p:set>
                                    <p:anim calcmode="lin" valueType="num">
                                      <p:cBhvr>
                                        <p:cTn id="22" dur="500" fill="hold"/>
                                        <p:tgtEl>
                                          <p:spTgt spid="14">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14">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14">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14">
                                            <p:txEl>
                                              <p:pRg st="4" end="4"/>
                                            </p:txEl>
                                          </p:spTgt>
                                        </p:tgtEl>
                                        <p:attrNameLst>
                                          <p:attrName>style.visibility</p:attrName>
                                        </p:attrNameLst>
                                      </p:cBhvr>
                                      <p:to>
                                        <p:strVal val="visible"/>
                                      </p:to>
                                    </p:set>
                                    <p:anim calcmode="lin" valueType="num">
                                      <p:cBhvr>
                                        <p:cTn id="27" dur="500" fill="hold"/>
                                        <p:tgtEl>
                                          <p:spTgt spid="14">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14">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14">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14">
                                            <p:txEl>
                                              <p:pRg st="5" end="5"/>
                                            </p:txEl>
                                          </p:spTgt>
                                        </p:tgtEl>
                                        <p:attrNameLst>
                                          <p:attrName>style.visibility</p:attrName>
                                        </p:attrNameLst>
                                      </p:cBhvr>
                                      <p:to>
                                        <p:strVal val="visible"/>
                                      </p:to>
                                    </p:set>
                                    <p:anim calcmode="lin" valueType="num">
                                      <p:cBhvr>
                                        <p:cTn id="32" dur="500" fill="hold"/>
                                        <p:tgtEl>
                                          <p:spTgt spid="14">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14">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14">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xEl>
                                              <p:pRg st="6" end="6"/>
                                            </p:txEl>
                                          </p:spTgt>
                                        </p:tgtEl>
                                        <p:attrNameLst>
                                          <p:attrName>style.visibility</p:attrName>
                                        </p:attrNameLst>
                                      </p:cBhvr>
                                      <p:to>
                                        <p:strVal val="visible"/>
                                      </p:to>
                                    </p:set>
                                    <p:anim calcmode="lin" valueType="num">
                                      <p:cBhvr>
                                        <p:cTn id="37" dur="500" fill="hold"/>
                                        <p:tgtEl>
                                          <p:spTgt spid="14">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14">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57943-5713-4B20-9313-DE54AD438613}"/>
              </a:ext>
            </a:extLst>
          </p:cNvPr>
          <p:cNvSpPr>
            <a:spLocks noGrp="1"/>
          </p:cNvSpPr>
          <p:nvPr>
            <p:ph type="title"/>
          </p:nvPr>
        </p:nvSpPr>
        <p:spPr/>
        <p:txBody>
          <a:bodyPr/>
          <a:lstStyle/>
          <a:p>
            <a:r>
              <a:rPr lang="en-US" dirty="0"/>
              <a:t>People to know		</a:t>
            </a:r>
          </a:p>
        </p:txBody>
      </p:sp>
      <p:sp>
        <p:nvSpPr>
          <p:cNvPr id="3" name="Content Placeholder 2">
            <a:extLst>
              <a:ext uri="{FF2B5EF4-FFF2-40B4-BE49-F238E27FC236}">
                <a16:creationId xmlns:a16="http://schemas.microsoft.com/office/drawing/2014/main" id="{987DAC3C-CD2E-4365-BC6E-A6650D0EDBF4}"/>
              </a:ext>
            </a:extLst>
          </p:cNvPr>
          <p:cNvSpPr>
            <a:spLocks noGrp="1"/>
          </p:cNvSpPr>
          <p:nvPr>
            <p:ph idx="1"/>
          </p:nvPr>
        </p:nvSpPr>
        <p:spPr/>
        <p:txBody>
          <a:bodyPr/>
          <a:lstStyle/>
          <a:p>
            <a:r>
              <a:rPr lang="en-US" b="1" dirty="0"/>
              <a:t>Joe Lane</a:t>
            </a:r>
          </a:p>
          <a:p>
            <a:pPr lvl="1"/>
            <a:r>
              <a:rPr lang="en-US" dirty="0"/>
              <a:t>Community Athletics Supervisor</a:t>
            </a:r>
          </a:p>
          <a:p>
            <a:pPr lvl="1"/>
            <a:r>
              <a:rPr lang="en-US" dirty="0"/>
              <a:t>jrlane@springfieldmo.gov or 417-837-5817</a:t>
            </a:r>
          </a:p>
          <a:p>
            <a:r>
              <a:rPr lang="en-US" b="1" dirty="0"/>
              <a:t>Mark Nelson</a:t>
            </a:r>
          </a:p>
          <a:p>
            <a:pPr lvl="1"/>
            <a:r>
              <a:rPr lang="en-US" dirty="0"/>
              <a:t>Community Recreation Coordinator</a:t>
            </a:r>
          </a:p>
          <a:p>
            <a:pPr lvl="1"/>
            <a:r>
              <a:rPr lang="en-US" dirty="0"/>
              <a:t>mnelson@springfieldmo.gov or 417-837-5817</a:t>
            </a:r>
          </a:p>
          <a:p>
            <a:pPr marL="0" indent="0">
              <a:buNone/>
            </a:pPr>
            <a:endParaRPr lang="en-US" b="1" dirty="0"/>
          </a:p>
        </p:txBody>
      </p:sp>
      <p:pic>
        <p:nvPicPr>
          <p:cNvPr id="4" name="Picture 3">
            <a:extLst>
              <a:ext uri="{FF2B5EF4-FFF2-40B4-BE49-F238E27FC236}">
                <a16:creationId xmlns:a16="http://schemas.microsoft.com/office/drawing/2014/main" id="{43725A42-3EB1-4395-B816-487466174E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4618"/>
            <a:ext cx="2286000" cy="740782"/>
          </a:xfrm>
          <a:prstGeom prst="rect">
            <a:avLst/>
          </a:prstGeom>
        </p:spPr>
      </p:pic>
    </p:spTree>
    <p:extLst>
      <p:ext uri="{BB962C8B-B14F-4D97-AF65-F5344CB8AC3E}">
        <p14:creationId xmlns:p14="http://schemas.microsoft.com/office/powerpoint/2010/main" val="38349951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971E7-E81F-484C-8FCE-A2F8C56F68E0}"/>
              </a:ext>
            </a:extLst>
          </p:cNvPr>
          <p:cNvSpPr>
            <a:spLocks noGrp="1"/>
          </p:cNvSpPr>
          <p:nvPr>
            <p:ph type="title"/>
          </p:nvPr>
        </p:nvSpPr>
        <p:spPr/>
        <p:txBody>
          <a:bodyPr/>
          <a:lstStyle/>
          <a:p>
            <a:r>
              <a:rPr lang="en-US" dirty="0"/>
              <a:t>City Ordinances</a:t>
            </a:r>
          </a:p>
        </p:txBody>
      </p:sp>
      <p:sp>
        <p:nvSpPr>
          <p:cNvPr id="3" name="Content Placeholder 2">
            <a:extLst>
              <a:ext uri="{FF2B5EF4-FFF2-40B4-BE49-F238E27FC236}">
                <a16:creationId xmlns:a16="http://schemas.microsoft.com/office/drawing/2014/main" id="{B87316A8-7E4F-477A-B874-96EE7FB221A9}"/>
              </a:ext>
            </a:extLst>
          </p:cNvPr>
          <p:cNvSpPr>
            <a:spLocks noGrp="1"/>
          </p:cNvSpPr>
          <p:nvPr>
            <p:ph idx="1"/>
          </p:nvPr>
        </p:nvSpPr>
        <p:spPr/>
        <p:txBody>
          <a:bodyPr/>
          <a:lstStyle/>
          <a:p>
            <a:r>
              <a:rPr lang="en-US" dirty="0"/>
              <a:t>Possession of alcoholic beverages at the Killian, Cooper, Meador or Ewing Sports complexes is prohibited.</a:t>
            </a:r>
          </a:p>
          <a:p>
            <a:r>
              <a:rPr lang="en-US" dirty="0"/>
              <a:t>Skate boards, roller-skates/blades, bicycles, roller scooters, refreshment coolers are not permitted inside the complex.     ****water coolers are allowed****</a:t>
            </a:r>
          </a:p>
          <a:p>
            <a:r>
              <a:rPr lang="en-US" dirty="0"/>
              <a:t>General Ordinance #5197 (Offenses Related to Sporting Events)</a:t>
            </a:r>
          </a:p>
          <a:p>
            <a:pPr lvl="1"/>
            <a:r>
              <a:rPr lang="en-US" dirty="0"/>
              <a:t>Assault, Harassment, Peace disturbance, property damage, and trespassing.</a:t>
            </a:r>
          </a:p>
          <a:p>
            <a:endParaRPr lang="en-US" dirty="0"/>
          </a:p>
        </p:txBody>
      </p:sp>
      <p:pic>
        <p:nvPicPr>
          <p:cNvPr id="4" name="Picture 3">
            <a:extLst>
              <a:ext uri="{FF2B5EF4-FFF2-40B4-BE49-F238E27FC236}">
                <a16:creationId xmlns:a16="http://schemas.microsoft.com/office/drawing/2014/main" id="{48E7C812-D491-47C9-8EDB-92B70AD5DD3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42854623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C8C1E-5073-4720-84B1-9D7E910E7E94}"/>
              </a:ext>
            </a:extLst>
          </p:cNvPr>
          <p:cNvSpPr>
            <a:spLocks noGrp="1"/>
          </p:cNvSpPr>
          <p:nvPr>
            <p:ph type="title"/>
          </p:nvPr>
        </p:nvSpPr>
        <p:spPr/>
        <p:txBody>
          <a:bodyPr/>
          <a:lstStyle/>
          <a:p>
            <a:r>
              <a:rPr lang="en-US" dirty="0"/>
              <a:t>Administrative Policies</a:t>
            </a:r>
          </a:p>
        </p:txBody>
      </p:sp>
      <p:sp>
        <p:nvSpPr>
          <p:cNvPr id="3" name="Content Placeholder 2">
            <a:extLst>
              <a:ext uri="{FF2B5EF4-FFF2-40B4-BE49-F238E27FC236}">
                <a16:creationId xmlns:a16="http://schemas.microsoft.com/office/drawing/2014/main" id="{75D1C709-D70C-4C76-9B3C-46C11C6A37AC}"/>
              </a:ext>
            </a:extLst>
          </p:cNvPr>
          <p:cNvSpPr>
            <a:spLocks noGrp="1"/>
          </p:cNvSpPr>
          <p:nvPr>
            <p:ph idx="1"/>
          </p:nvPr>
        </p:nvSpPr>
        <p:spPr/>
        <p:txBody>
          <a:bodyPr>
            <a:normAutofit fontScale="92500" lnSpcReduction="10000"/>
          </a:bodyPr>
          <a:lstStyle/>
          <a:p>
            <a:r>
              <a:rPr lang="en-US" dirty="0"/>
              <a:t>All participants, coaches and spectators above the age of 12 will be required to pay an entrance fee. The following are the only 3 accepted forms of payment.</a:t>
            </a:r>
          </a:p>
          <a:p>
            <a:r>
              <a:rPr lang="en-US" dirty="0"/>
              <a:t>$2.00 per person. Cash only.</a:t>
            </a:r>
          </a:p>
          <a:p>
            <a:r>
              <a:rPr lang="en-US" dirty="0"/>
              <a:t>A 2021 Springfield-Greene County Park Board coupon. Coupon books may be purchased for $1.75 per coupon. Books are sold in bundles of 5 ($8.75), 7 ($12.25), or 14 ($24.50). The books may be purchased from the Killian Sports Complex front office or at the gate entrance of the Killian, Meador, Cooper, and Ewing sports complexes.</a:t>
            </a:r>
          </a:p>
          <a:p>
            <a:r>
              <a:rPr lang="en-US" dirty="0"/>
              <a:t>A 2020 Springfield-Greene County Park Board rain out pass. Passes will be distributed to those 13 years and older leaving a complex due to weather or other unforeseen events.</a:t>
            </a:r>
          </a:p>
          <a:p>
            <a:endParaRPr lang="en-US" dirty="0"/>
          </a:p>
          <a:p>
            <a:endParaRPr lang="en-US" dirty="0"/>
          </a:p>
          <a:p>
            <a:endParaRPr lang="en-US" dirty="0"/>
          </a:p>
        </p:txBody>
      </p:sp>
      <p:pic>
        <p:nvPicPr>
          <p:cNvPr id="4" name="Picture 3">
            <a:extLst>
              <a:ext uri="{FF2B5EF4-FFF2-40B4-BE49-F238E27FC236}">
                <a16:creationId xmlns:a16="http://schemas.microsoft.com/office/drawing/2014/main" id="{CE056A0D-72B1-4FB8-9994-CC0AD04DA8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82139683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7A964-6102-4030-8228-685B09637717}"/>
              </a:ext>
            </a:extLst>
          </p:cNvPr>
          <p:cNvSpPr>
            <a:spLocks noGrp="1"/>
          </p:cNvSpPr>
          <p:nvPr>
            <p:ph type="title"/>
          </p:nvPr>
        </p:nvSpPr>
        <p:spPr/>
        <p:txBody>
          <a:bodyPr/>
          <a:lstStyle/>
          <a:p>
            <a:r>
              <a:rPr lang="en-US" dirty="0"/>
              <a:t>Administrative Policies</a:t>
            </a:r>
          </a:p>
        </p:txBody>
      </p:sp>
      <p:sp>
        <p:nvSpPr>
          <p:cNvPr id="3" name="Content Placeholder 2">
            <a:extLst>
              <a:ext uri="{FF2B5EF4-FFF2-40B4-BE49-F238E27FC236}">
                <a16:creationId xmlns:a16="http://schemas.microsoft.com/office/drawing/2014/main" id="{D5F7F600-0929-406F-9FAE-27910ED9F345}"/>
              </a:ext>
            </a:extLst>
          </p:cNvPr>
          <p:cNvSpPr>
            <a:spLocks noGrp="1"/>
          </p:cNvSpPr>
          <p:nvPr>
            <p:ph idx="1"/>
          </p:nvPr>
        </p:nvSpPr>
        <p:spPr/>
        <p:txBody>
          <a:bodyPr>
            <a:normAutofit/>
          </a:bodyPr>
          <a:lstStyle/>
          <a:p>
            <a:r>
              <a:rPr lang="en-US" b="1" dirty="0"/>
              <a:t>Lightning/Inclement Weather Policy</a:t>
            </a:r>
          </a:p>
          <a:p>
            <a:pPr lvl="1"/>
            <a:r>
              <a:rPr lang="en-US" dirty="0"/>
              <a:t>If lightning is detected within 8 miles of the complex, all on field activities will be suspended and go into a 30 minute delay.</a:t>
            </a:r>
          </a:p>
          <a:p>
            <a:pPr lvl="1"/>
            <a:r>
              <a:rPr lang="en-US" dirty="0"/>
              <a:t>If you are currently playing your game, and lightning is detected your game is over for the night. It will be made up if needed.</a:t>
            </a:r>
          </a:p>
          <a:p>
            <a:pPr lvl="1"/>
            <a:r>
              <a:rPr lang="en-US" dirty="0"/>
              <a:t>If your game has yet to start, and the delay does not effect your start time, your game will still be played unless there is more lightning. </a:t>
            </a:r>
          </a:p>
          <a:p>
            <a:pPr lvl="1"/>
            <a:endParaRPr lang="en-US" dirty="0"/>
          </a:p>
        </p:txBody>
      </p:sp>
      <p:pic>
        <p:nvPicPr>
          <p:cNvPr id="4" name="Picture 3">
            <a:extLst>
              <a:ext uri="{FF2B5EF4-FFF2-40B4-BE49-F238E27FC236}">
                <a16:creationId xmlns:a16="http://schemas.microsoft.com/office/drawing/2014/main" id="{DDF30314-2632-4674-AC23-2CFECFE8A1F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25966033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58FF9-C562-4717-A5AF-596D5E57CB6E}"/>
              </a:ext>
            </a:extLst>
          </p:cNvPr>
          <p:cNvSpPr>
            <a:spLocks noGrp="1"/>
          </p:cNvSpPr>
          <p:nvPr>
            <p:ph type="title"/>
          </p:nvPr>
        </p:nvSpPr>
        <p:spPr/>
        <p:txBody>
          <a:bodyPr/>
          <a:lstStyle/>
          <a:p>
            <a:r>
              <a:rPr lang="en-US" dirty="0"/>
              <a:t>Administrative Policies</a:t>
            </a:r>
          </a:p>
        </p:txBody>
      </p:sp>
      <p:sp>
        <p:nvSpPr>
          <p:cNvPr id="3" name="Content Placeholder 2">
            <a:extLst>
              <a:ext uri="{FF2B5EF4-FFF2-40B4-BE49-F238E27FC236}">
                <a16:creationId xmlns:a16="http://schemas.microsoft.com/office/drawing/2014/main" id="{A44B8540-8589-4F61-A5E7-6A34A66D4C06}"/>
              </a:ext>
            </a:extLst>
          </p:cNvPr>
          <p:cNvSpPr>
            <a:spLocks noGrp="1"/>
          </p:cNvSpPr>
          <p:nvPr>
            <p:ph idx="1"/>
          </p:nvPr>
        </p:nvSpPr>
        <p:spPr/>
        <p:txBody>
          <a:bodyPr/>
          <a:lstStyle/>
          <a:p>
            <a:pPr marL="0" indent="0">
              <a:buNone/>
            </a:pPr>
            <a:r>
              <a:rPr lang="en-US" sz="3600" dirty="0">
                <a:solidFill>
                  <a:srgbClr val="00B050"/>
                </a:solidFill>
              </a:rPr>
              <a:t>How to know if games are cancelled.</a:t>
            </a:r>
          </a:p>
          <a:p>
            <a:r>
              <a:rPr lang="en-US" dirty="0"/>
              <a:t>Cancellation Hotline Number 417-864-1379.</a:t>
            </a:r>
          </a:p>
          <a:p>
            <a:r>
              <a:rPr lang="en-US" dirty="0"/>
              <a:t>Text message alert. </a:t>
            </a:r>
          </a:p>
          <a:p>
            <a:pPr lvl="1"/>
            <a:r>
              <a:rPr lang="en-US" dirty="0"/>
              <a:t>Sign up through the </a:t>
            </a:r>
            <a:r>
              <a:rPr lang="en-US" dirty="0" err="1"/>
              <a:t>teamsideline</a:t>
            </a:r>
            <a:r>
              <a:rPr lang="en-US" dirty="0"/>
              <a:t> website.</a:t>
            </a:r>
          </a:p>
          <a:p>
            <a:pPr marL="0" indent="0">
              <a:buNone/>
            </a:pPr>
            <a:endParaRPr lang="en-US" dirty="0"/>
          </a:p>
        </p:txBody>
      </p:sp>
      <p:pic>
        <p:nvPicPr>
          <p:cNvPr id="4" name="Picture 3">
            <a:extLst>
              <a:ext uri="{FF2B5EF4-FFF2-40B4-BE49-F238E27FC236}">
                <a16:creationId xmlns:a16="http://schemas.microsoft.com/office/drawing/2014/main" id="{6BBDFD35-E996-4699-8446-2C795F5C1B7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26363843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E5353-9ED4-4C9E-9944-898C85E39FAD}"/>
              </a:ext>
            </a:extLst>
          </p:cNvPr>
          <p:cNvSpPr>
            <a:spLocks noGrp="1"/>
          </p:cNvSpPr>
          <p:nvPr>
            <p:ph type="title"/>
          </p:nvPr>
        </p:nvSpPr>
        <p:spPr/>
        <p:txBody>
          <a:bodyPr/>
          <a:lstStyle/>
          <a:p>
            <a:r>
              <a:rPr lang="en-US" dirty="0"/>
              <a:t>Administrative Policies</a:t>
            </a:r>
          </a:p>
        </p:txBody>
      </p:sp>
      <p:sp>
        <p:nvSpPr>
          <p:cNvPr id="3" name="Content Placeholder 2">
            <a:extLst>
              <a:ext uri="{FF2B5EF4-FFF2-40B4-BE49-F238E27FC236}">
                <a16:creationId xmlns:a16="http://schemas.microsoft.com/office/drawing/2014/main" id="{76E1D3BF-D67B-4A88-8DAB-6C4021ABE5BE}"/>
              </a:ext>
            </a:extLst>
          </p:cNvPr>
          <p:cNvSpPr>
            <a:spLocks noGrp="1"/>
          </p:cNvSpPr>
          <p:nvPr>
            <p:ph idx="1"/>
          </p:nvPr>
        </p:nvSpPr>
        <p:spPr>
          <a:xfrm>
            <a:off x="1522414" y="1905000"/>
            <a:ext cx="9144000" cy="4267200"/>
          </a:xfrm>
        </p:spPr>
        <p:txBody>
          <a:bodyPr>
            <a:normAutofit/>
          </a:bodyPr>
          <a:lstStyle/>
          <a:p>
            <a:r>
              <a:rPr lang="en-US" dirty="0"/>
              <a:t>Rosters</a:t>
            </a:r>
          </a:p>
          <a:p>
            <a:pPr lvl="1"/>
            <a:r>
              <a:rPr lang="en-US" dirty="0"/>
              <a:t>Team rosters are due before your first game. They must be completed with name, address and signature of all the players on your team. Email is optional.</a:t>
            </a:r>
          </a:p>
          <a:p>
            <a:pPr lvl="1"/>
            <a:r>
              <a:rPr lang="en-US" dirty="0"/>
              <a:t>All players must be at least 14 years of age.</a:t>
            </a:r>
          </a:p>
          <a:p>
            <a:pPr lvl="1"/>
            <a:r>
              <a:rPr lang="en-US" dirty="0"/>
              <a:t>You may turn them into the Killian front office, or to your umpire of your first game.</a:t>
            </a:r>
          </a:p>
          <a:p>
            <a:pPr lvl="1"/>
            <a:r>
              <a:rPr lang="en-US" dirty="0"/>
              <a:t>If you need to add a player later, add on rosters are available at the Killian front office.</a:t>
            </a:r>
          </a:p>
          <a:p>
            <a:pPr lvl="1"/>
            <a:r>
              <a:rPr lang="en-US" dirty="0"/>
              <a:t>Players may fill in for other teams if needed. Open rosters are used.</a:t>
            </a:r>
          </a:p>
        </p:txBody>
      </p:sp>
      <p:pic>
        <p:nvPicPr>
          <p:cNvPr id="4" name="Picture 3">
            <a:extLst>
              <a:ext uri="{FF2B5EF4-FFF2-40B4-BE49-F238E27FC236}">
                <a16:creationId xmlns:a16="http://schemas.microsoft.com/office/drawing/2014/main" id="{FF01EFDA-EB4D-4511-8FAF-77A97C9994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180522939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BA847-FDB0-44F8-90A6-CBF2F894B849}"/>
              </a:ext>
            </a:extLst>
          </p:cNvPr>
          <p:cNvSpPr>
            <a:spLocks noGrp="1"/>
          </p:cNvSpPr>
          <p:nvPr>
            <p:ph type="title"/>
          </p:nvPr>
        </p:nvSpPr>
        <p:spPr/>
        <p:txBody>
          <a:bodyPr/>
          <a:lstStyle/>
          <a:p>
            <a:r>
              <a:rPr lang="en-US" dirty="0"/>
              <a:t>Sportsmanship and Behavior</a:t>
            </a:r>
          </a:p>
        </p:txBody>
      </p:sp>
      <p:sp>
        <p:nvSpPr>
          <p:cNvPr id="3" name="Content Placeholder 2">
            <a:extLst>
              <a:ext uri="{FF2B5EF4-FFF2-40B4-BE49-F238E27FC236}">
                <a16:creationId xmlns:a16="http://schemas.microsoft.com/office/drawing/2014/main" id="{9194AA9D-913D-40E8-80BC-4DF0A0E36D77}"/>
              </a:ext>
            </a:extLst>
          </p:cNvPr>
          <p:cNvSpPr>
            <a:spLocks noGrp="1"/>
          </p:cNvSpPr>
          <p:nvPr>
            <p:ph idx="1"/>
          </p:nvPr>
        </p:nvSpPr>
        <p:spPr/>
        <p:txBody>
          <a:bodyPr/>
          <a:lstStyle/>
          <a:p>
            <a:r>
              <a:rPr lang="en-US" dirty="0"/>
              <a:t>Appropriate behavior is expected of all participants at all times.</a:t>
            </a:r>
          </a:p>
          <a:p>
            <a:pPr lvl="1"/>
            <a:r>
              <a:rPr lang="en-US" dirty="0"/>
              <a:t>This means no cursing, screaming or yelling, or physical contact with players, spectators or staff.</a:t>
            </a:r>
          </a:p>
          <a:p>
            <a:r>
              <a:rPr lang="en-US" dirty="0"/>
              <a:t>As manager of your team, you are responsible for the conduct of those on your team and its spectators.</a:t>
            </a:r>
          </a:p>
          <a:p>
            <a:pPr lvl="1"/>
            <a:r>
              <a:rPr lang="en-US" dirty="0"/>
              <a:t>This means you may be ejected for the actions of others. Let your teammates know what the expectations are.</a:t>
            </a:r>
          </a:p>
          <a:p>
            <a:r>
              <a:rPr lang="en-US" dirty="0"/>
              <a:t>Consequences for unsportsmanlike conduct may include:</a:t>
            </a:r>
          </a:p>
          <a:p>
            <a:pPr lvl="1"/>
            <a:r>
              <a:rPr lang="en-US" dirty="0"/>
              <a:t>Ejection, suspension or removal from Park Board leagues entirely. </a:t>
            </a:r>
          </a:p>
          <a:p>
            <a:pPr lvl="1"/>
            <a:endParaRPr lang="en-US" dirty="0"/>
          </a:p>
          <a:p>
            <a:pPr marL="274320" lvl="1" indent="0">
              <a:buNone/>
            </a:pPr>
            <a:endParaRPr lang="en-US" dirty="0"/>
          </a:p>
          <a:p>
            <a:pPr marL="274320" lvl="1" indent="0">
              <a:buNone/>
            </a:pPr>
            <a:endParaRPr lang="en-US" dirty="0"/>
          </a:p>
          <a:p>
            <a:pPr marL="274320" lvl="1" indent="0">
              <a:buNone/>
            </a:pPr>
            <a:endParaRPr lang="en-US" dirty="0"/>
          </a:p>
          <a:p>
            <a:endParaRPr lang="en-US" dirty="0"/>
          </a:p>
          <a:p>
            <a:endParaRPr lang="en-US" dirty="0"/>
          </a:p>
        </p:txBody>
      </p:sp>
      <p:pic>
        <p:nvPicPr>
          <p:cNvPr id="4" name="Picture 3">
            <a:extLst>
              <a:ext uri="{FF2B5EF4-FFF2-40B4-BE49-F238E27FC236}">
                <a16:creationId xmlns:a16="http://schemas.microsoft.com/office/drawing/2014/main" id="{2D2B2592-A557-4D10-AAC0-F2BF5BF5224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20636602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9925B-DA79-4519-8B87-17510781B6AC}"/>
              </a:ext>
            </a:extLst>
          </p:cNvPr>
          <p:cNvSpPr>
            <a:spLocks noGrp="1"/>
          </p:cNvSpPr>
          <p:nvPr>
            <p:ph type="title"/>
          </p:nvPr>
        </p:nvSpPr>
        <p:spPr/>
        <p:txBody>
          <a:bodyPr/>
          <a:lstStyle/>
          <a:p>
            <a:r>
              <a:rPr lang="en-US" dirty="0"/>
              <a:t>Equipment</a:t>
            </a:r>
          </a:p>
        </p:txBody>
      </p:sp>
      <p:sp>
        <p:nvSpPr>
          <p:cNvPr id="3" name="Content Placeholder 2">
            <a:extLst>
              <a:ext uri="{FF2B5EF4-FFF2-40B4-BE49-F238E27FC236}">
                <a16:creationId xmlns:a16="http://schemas.microsoft.com/office/drawing/2014/main" id="{BC58EB07-1C8C-4419-A495-83AF18C9C779}"/>
              </a:ext>
            </a:extLst>
          </p:cNvPr>
          <p:cNvSpPr>
            <a:spLocks noGrp="1"/>
          </p:cNvSpPr>
          <p:nvPr>
            <p:ph idx="1"/>
          </p:nvPr>
        </p:nvSpPr>
        <p:spPr/>
        <p:txBody>
          <a:bodyPr>
            <a:normAutofit/>
          </a:bodyPr>
          <a:lstStyle/>
          <a:p>
            <a:pPr lvl="1"/>
            <a:r>
              <a:rPr lang="en-US" dirty="0"/>
              <a:t>There are no uniform requirements.</a:t>
            </a:r>
          </a:p>
          <a:p>
            <a:pPr lvl="1"/>
            <a:r>
              <a:rPr lang="en-US" dirty="0"/>
              <a:t>No metal cleats are allowed in slow pitch leagues.</a:t>
            </a:r>
          </a:p>
          <a:p>
            <a:pPr lvl="1"/>
            <a:r>
              <a:rPr lang="en-US" dirty="0"/>
              <a:t>No "home-made" warm up or illegal USA bats allowed. </a:t>
            </a:r>
          </a:p>
          <a:p>
            <a:pPr lvl="1"/>
            <a:r>
              <a:rPr lang="en-US" dirty="0"/>
              <a:t>The non approved bat list may be found at </a:t>
            </a:r>
            <a:r>
              <a:rPr lang="en-US" dirty="0">
                <a:hlinkClick r:id="rId2"/>
              </a:rPr>
              <a:t>www.usasoftballmissouri.net</a:t>
            </a:r>
            <a:r>
              <a:rPr lang="en-US" dirty="0"/>
              <a:t>.</a:t>
            </a:r>
          </a:p>
          <a:p>
            <a:pPr lvl="1"/>
            <a:r>
              <a:rPr lang="en-US" dirty="0"/>
              <a:t>Senior bats are only allowed in Senior Leagues.	</a:t>
            </a:r>
          </a:p>
          <a:p>
            <a:pPr lvl="1"/>
            <a:r>
              <a:rPr lang="en-US" dirty="0"/>
              <a:t>Men’s Slow Pitch Leagues: 12-inch optic yellow cover RED stitched softball with a COR of .52, with a ball compression of 300.0 </a:t>
            </a:r>
            <a:r>
              <a:rPr lang="en-US" dirty="0" err="1"/>
              <a:t>lbs</a:t>
            </a:r>
            <a:r>
              <a:rPr lang="en-US" dirty="0"/>
              <a:t> or under, and an ASA Emblem on it.</a:t>
            </a:r>
          </a:p>
          <a:p>
            <a:pPr lvl="1"/>
            <a:r>
              <a:rPr lang="en-US" dirty="0"/>
              <a:t>Women’s Slow Pitch Leagues: 11-inch optic yellow cover RED stitched softball with a COR of .52, with a ball compression of 300.0 </a:t>
            </a:r>
            <a:r>
              <a:rPr lang="en-US" dirty="0" err="1"/>
              <a:t>lbs</a:t>
            </a:r>
            <a:r>
              <a:rPr lang="en-US" dirty="0"/>
              <a:t> or under, and an ASA Emblem on it.</a:t>
            </a:r>
          </a:p>
          <a:p>
            <a:pPr lvl="1"/>
            <a:r>
              <a:rPr lang="en-US" dirty="0"/>
              <a:t>Coed Slow Pitch Leagues: TWO BALL REQUIRED</a:t>
            </a:r>
          </a:p>
          <a:p>
            <a:pPr marL="274320" lvl="1" indent="0">
              <a:buNone/>
            </a:pPr>
            <a:endParaRPr lang="en-US" dirty="0"/>
          </a:p>
        </p:txBody>
      </p:sp>
      <p:pic>
        <p:nvPicPr>
          <p:cNvPr id="4" name="Picture 3">
            <a:extLst>
              <a:ext uri="{FF2B5EF4-FFF2-40B4-BE49-F238E27FC236}">
                <a16:creationId xmlns:a16="http://schemas.microsoft.com/office/drawing/2014/main" id="{C2712805-F1F8-449E-B35E-DBE183D043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1593361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3">
                                            <p:txEl>
                                              <p:pRg st="6" end="6"/>
                                            </p:txEl>
                                          </p:spTgt>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E970B-A842-475E-B4F1-359B969D1598}"/>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63C151C7-2D8F-48E9-8EEA-617850387B52}"/>
              </a:ext>
            </a:extLst>
          </p:cNvPr>
          <p:cNvSpPr>
            <a:spLocks noGrp="1"/>
          </p:cNvSpPr>
          <p:nvPr>
            <p:ph idx="1"/>
          </p:nvPr>
        </p:nvSpPr>
        <p:spPr/>
        <p:txBody>
          <a:bodyPr/>
          <a:lstStyle/>
          <a:p>
            <a:r>
              <a:rPr lang="en-US" dirty="0"/>
              <a:t>These rules apply to all Slow pitch leagues using USA Softball Rules.</a:t>
            </a:r>
          </a:p>
        </p:txBody>
      </p:sp>
      <p:pic>
        <p:nvPicPr>
          <p:cNvPr id="4" name="Picture 3">
            <a:extLst>
              <a:ext uri="{FF2B5EF4-FFF2-40B4-BE49-F238E27FC236}">
                <a16:creationId xmlns:a16="http://schemas.microsoft.com/office/drawing/2014/main" id="{E7A522D9-2877-4DDD-87CE-7D4B05CCAF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pic>
        <p:nvPicPr>
          <p:cNvPr id="6" name="Picture 5">
            <a:extLst>
              <a:ext uri="{FF2B5EF4-FFF2-40B4-BE49-F238E27FC236}">
                <a16:creationId xmlns:a16="http://schemas.microsoft.com/office/drawing/2014/main" id="{A328A6B7-DD8F-4B9A-B0C5-AD9F08E01D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5212" y="2971800"/>
            <a:ext cx="2462784" cy="2462784"/>
          </a:xfrm>
          <a:prstGeom prst="rect">
            <a:avLst/>
          </a:prstGeom>
        </p:spPr>
      </p:pic>
    </p:spTree>
    <p:extLst>
      <p:ext uri="{BB962C8B-B14F-4D97-AF65-F5344CB8AC3E}">
        <p14:creationId xmlns:p14="http://schemas.microsoft.com/office/powerpoint/2010/main" val="1915775221"/>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FA4F9-8DF5-4277-BD3F-4772F388D3BD}"/>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72485199-ED86-429C-A00B-EDC41DB0EB1F}"/>
              </a:ext>
            </a:extLst>
          </p:cNvPr>
          <p:cNvSpPr>
            <a:spLocks noGrp="1"/>
          </p:cNvSpPr>
          <p:nvPr>
            <p:ph idx="1"/>
          </p:nvPr>
        </p:nvSpPr>
        <p:spPr/>
        <p:txBody>
          <a:bodyPr/>
          <a:lstStyle/>
          <a:p>
            <a:r>
              <a:rPr lang="en-US" dirty="0"/>
              <a:t>YOU ARE REQUIRED TO TURN IN A LINE UP CARD WITH EVERY PLAYERS NAME LISTED ON IT TO THE UMPIRE PRIOR TO THE START OF THE GAME EVERY WEEK. PUT YOUR BATTING ORDER FOLLOWED BY SUBS. PRINT FIRST AND LAST NAMES ON THE FORM.</a:t>
            </a:r>
          </a:p>
          <a:p>
            <a:r>
              <a:rPr lang="en-US" b="1" dirty="0"/>
              <a:t>FORFEIT: </a:t>
            </a:r>
          </a:p>
          <a:p>
            <a:pPr lvl="1"/>
            <a:r>
              <a:rPr lang="en-US" dirty="0"/>
              <a:t>Game time is FORFEIT TIME for all games, EXCEPTION: A 10 minute grace period will be allowed for the 6:20 p.m. games ONLY; however, as soon as both teams have at least six (6) players, the game will start without any further delay.</a:t>
            </a:r>
          </a:p>
          <a:p>
            <a:pPr lvl="1"/>
            <a:r>
              <a:rPr lang="en-US" dirty="0"/>
              <a:t>If you know your team will forfeit a game, call 837-5817 before 3pm</a:t>
            </a:r>
          </a:p>
          <a:p>
            <a:endParaRPr lang="en-US" dirty="0"/>
          </a:p>
        </p:txBody>
      </p:sp>
      <p:pic>
        <p:nvPicPr>
          <p:cNvPr id="4" name="Picture 3">
            <a:extLst>
              <a:ext uri="{FF2B5EF4-FFF2-40B4-BE49-F238E27FC236}">
                <a16:creationId xmlns:a16="http://schemas.microsoft.com/office/drawing/2014/main" id="{E465BA4B-D435-4E56-95DE-8256479CFC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11297844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3F0D6-E17B-4038-822E-CD584BA70D79}"/>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FDD6B0A1-4996-4342-BDAC-CBC99CAAAA17}"/>
              </a:ext>
            </a:extLst>
          </p:cNvPr>
          <p:cNvSpPr>
            <a:spLocks noGrp="1"/>
          </p:cNvSpPr>
          <p:nvPr>
            <p:ph idx="1"/>
          </p:nvPr>
        </p:nvSpPr>
        <p:spPr>
          <a:xfrm>
            <a:off x="1522414" y="1905000"/>
            <a:ext cx="9144000" cy="4572000"/>
          </a:xfrm>
        </p:spPr>
        <p:txBody>
          <a:bodyPr>
            <a:normAutofit/>
          </a:bodyPr>
          <a:lstStyle/>
          <a:p>
            <a:r>
              <a:rPr lang="en-US" dirty="0"/>
              <a:t>TIME LIMITS &amp; RUN RULES:  </a:t>
            </a:r>
          </a:p>
          <a:p>
            <a:pPr lvl="1"/>
            <a:r>
              <a:rPr lang="en-US" dirty="0"/>
              <a:t>All slow pitch leagues: 1 hour; 10 runs after 5 innings, 15 runs after 4 innings, 20 runs after 3 innings.  </a:t>
            </a:r>
          </a:p>
          <a:p>
            <a:pPr lvl="1"/>
            <a:r>
              <a:rPr lang="en-US" dirty="0"/>
              <a:t>All fast pitch leagues:  1 hour, 30 min.; 7 runs after 5 innings, 12 runs after 4 innings OR 15 after 3 innings. </a:t>
            </a:r>
          </a:p>
          <a:p>
            <a:r>
              <a:rPr lang="en-US" dirty="0"/>
              <a:t>COMPLETED GAME: </a:t>
            </a:r>
          </a:p>
          <a:p>
            <a:pPr lvl="1"/>
            <a:r>
              <a:rPr lang="en-US" dirty="0"/>
              <a:t>In cases of rain or any other unforeseen event, 4 innings (3 ½ if home team is ahead) or 40 minutes will be considered a complete game and will not be rescheduled.  If 40 minutes have been played, but fewer than 3 ½ or 4 innings have been completed, the score shall be recorded as it stands unless the home team is behind and has not completed its turn at bat. In this case the score of the last completed inning shall be used.</a:t>
            </a:r>
          </a:p>
        </p:txBody>
      </p:sp>
      <p:pic>
        <p:nvPicPr>
          <p:cNvPr id="4" name="Picture 3">
            <a:extLst>
              <a:ext uri="{FF2B5EF4-FFF2-40B4-BE49-F238E27FC236}">
                <a16:creationId xmlns:a16="http://schemas.microsoft.com/office/drawing/2014/main" id="{5885DE0B-F4C5-4DFC-81BE-8E2FA0EFDFE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7947891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3961F-AD1D-4670-95AE-CC40E7184406}"/>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5647D0A2-3663-41F5-A055-8D50E4465DAB}"/>
              </a:ext>
            </a:extLst>
          </p:cNvPr>
          <p:cNvSpPr>
            <a:spLocks noGrp="1"/>
          </p:cNvSpPr>
          <p:nvPr>
            <p:ph idx="1"/>
          </p:nvPr>
        </p:nvSpPr>
        <p:spPr>
          <a:xfrm>
            <a:off x="1522414" y="1676400"/>
            <a:ext cx="9144000" cy="4495800"/>
          </a:xfrm>
        </p:spPr>
        <p:txBody>
          <a:bodyPr>
            <a:normAutofit/>
          </a:bodyPr>
          <a:lstStyle/>
          <a:p>
            <a:r>
              <a:rPr lang="en-US" b="1" dirty="0"/>
              <a:t>HOME OR VISITOR </a:t>
            </a:r>
          </a:p>
          <a:p>
            <a:pPr lvl="1"/>
            <a:r>
              <a:rPr lang="en-US" dirty="0"/>
              <a:t>Home and visitor will be listed on the schedule.</a:t>
            </a:r>
          </a:p>
          <a:p>
            <a:r>
              <a:rPr lang="en-US" b="1" dirty="0"/>
              <a:t>Warm-up pitches</a:t>
            </a:r>
            <a:endParaRPr lang="en-US" dirty="0"/>
          </a:p>
          <a:p>
            <a:pPr lvl="1"/>
            <a:r>
              <a:rPr lang="en-US" dirty="0"/>
              <a:t>At the beginning of each half inning, or when a pitcher relieves another, not more than one minute may be used to deliver not more than three warm-up pitches. </a:t>
            </a:r>
          </a:p>
          <a:p>
            <a:pPr lvl="1"/>
            <a:r>
              <a:rPr lang="en-US" dirty="0"/>
              <a:t>This rule does not apply if the umpire delays the start of play due to substitution, conference, injuries, and other umpire responsibilities.</a:t>
            </a:r>
          </a:p>
          <a:p>
            <a:r>
              <a:rPr lang="en-US" b="1" dirty="0"/>
              <a:t>THE 1-AND-1 COUNT</a:t>
            </a:r>
            <a:endParaRPr lang="en-US" dirty="0"/>
          </a:p>
          <a:p>
            <a:pPr lvl="1"/>
            <a:r>
              <a:rPr lang="en-US" dirty="0"/>
              <a:t>The batter shall enter the batter’s box with an automatic 1 ball and 1 strike count. </a:t>
            </a:r>
          </a:p>
          <a:p>
            <a:pPr lvl="1"/>
            <a:r>
              <a:rPr lang="en-US" dirty="0"/>
              <a:t>If the batter fouls off a ball on the third strike, the batter is out.</a:t>
            </a:r>
          </a:p>
          <a:p>
            <a:pPr marL="0" indent="0">
              <a:buNone/>
            </a:pPr>
            <a:endParaRPr lang="en-US" dirty="0"/>
          </a:p>
          <a:p>
            <a:pPr marL="274320" lvl="1" indent="0">
              <a:buNone/>
            </a:pPr>
            <a:endParaRPr lang="en-US" dirty="0"/>
          </a:p>
          <a:p>
            <a:pPr marL="274320" lvl="1" indent="0">
              <a:buNone/>
            </a:pPr>
            <a:endParaRPr lang="en-US" dirty="0"/>
          </a:p>
          <a:p>
            <a:pPr marL="0" indent="0">
              <a:buNone/>
            </a:pPr>
            <a:endParaRPr lang="en-US" dirty="0"/>
          </a:p>
        </p:txBody>
      </p:sp>
      <p:pic>
        <p:nvPicPr>
          <p:cNvPr id="4" name="Picture 3">
            <a:extLst>
              <a:ext uri="{FF2B5EF4-FFF2-40B4-BE49-F238E27FC236}">
                <a16:creationId xmlns:a16="http://schemas.microsoft.com/office/drawing/2014/main" id="{736D2FA2-50CC-4FCA-A1E3-2A25CD59F7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5984795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58DBA-ABF9-4FB1-8228-744B7934306B}"/>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B02958D8-FA35-4F80-9521-32D9908CD44B}"/>
              </a:ext>
            </a:extLst>
          </p:cNvPr>
          <p:cNvSpPr>
            <a:spLocks noGrp="1"/>
          </p:cNvSpPr>
          <p:nvPr>
            <p:ph idx="1"/>
          </p:nvPr>
        </p:nvSpPr>
        <p:spPr/>
        <p:txBody>
          <a:bodyPr>
            <a:normAutofit/>
          </a:bodyPr>
          <a:lstStyle/>
          <a:p>
            <a:r>
              <a:rPr lang="en-US" b="1" dirty="0"/>
              <a:t>Running the Bases</a:t>
            </a:r>
          </a:p>
          <a:p>
            <a:pPr lvl="1"/>
            <a:r>
              <a:rPr lang="en-US" dirty="0"/>
              <a:t>For all adult softball, on a fair batted ball hit over the fence for a home run or four base award, the batter and all runners are credited with a run. The batter and runners are not required to run the bases.</a:t>
            </a:r>
          </a:p>
          <a:p>
            <a:r>
              <a:rPr lang="en-US" b="1" dirty="0"/>
              <a:t>Courtesy Runners</a:t>
            </a:r>
            <a:endParaRPr lang="en-US" dirty="0"/>
          </a:p>
          <a:p>
            <a:pPr lvl="1"/>
            <a:r>
              <a:rPr lang="en-US" dirty="0"/>
              <a:t>A courtesy runner may be used once per inning. </a:t>
            </a:r>
          </a:p>
          <a:p>
            <a:pPr lvl="1"/>
            <a:r>
              <a:rPr lang="en-US" dirty="0"/>
              <a:t>Any eligible player that may participate on offense or defense and are on the official line-up including available substitutes may be used as a courtesy runner.</a:t>
            </a:r>
          </a:p>
          <a:p>
            <a:pPr lvl="1"/>
            <a:r>
              <a:rPr lang="en-US" dirty="0"/>
              <a:t>If the courtesy runners turn to bat comes up while they are on base, the runner is declared out and they will take their turn at bat.</a:t>
            </a:r>
          </a:p>
          <a:p>
            <a:pPr lvl="1"/>
            <a:endParaRPr lang="en-US" dirty="0"/>
          </a:p>
          <a:p>
            <a:pPr lvl="1"/>
            <a:endParaRPr lang="en-US" dirty="0"/>
          </a:p>
          <a:p>
            <a:endParaRPr lang="en-US" dirty="0"/>
          </a:p>
        </p:txBody>
      </p:sp>
      <p:pic>
        <p:nvPicPr>
          <p:cNvPr id="4" name="Picture 3">
            <a:extLst>
              <a:ext uri="{FF2B5EF4-FFF2-40B4-BE49-F238E27FC236}">
                <a16:creationId xmlns:a16="http://schemas.microsoft.com/office/drawing/2014/main" id="{29A3F002-018C-44A9-9BE3-021BEA97BE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8160743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FC720-0CD0-46BE-A1A6-CA5B1D90B64E}"/>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5B547A69-4576-4B64-9331-95A8875BEA31}"/>
              </a:ext>
            </a:extLst>
          </p:cNvPr>
          <p:cNvSpPr>
            <a:spLocks noGrp="1"/>
          </p:cNvSpPr>
          <p:nvPr>
            <p:ph idx="1"/>
          </p:nvPr>
        </p:nvSpPr>
        <p:spPr>
          <a:xfrm>
            <a:off x="1522414" y="1905000"/>
            <a:ext cx="9144000" cy="4191000"/>
          </a:xfrm>
        </p:spPr>
        <p:txBody>
          <a:bodyPr>
            <a:normAutofit fontScale="92500" lnSpcReduction="20000"/>
          </a:bodyPr>
          <a:lstStyle/>
          <a:p>
            <a:r>
              <a:rPr lang="en-US" b="1" dirty="0"/>
              <a:t>NON-COLLISION RULE</a:t>
            </a:r>
            <a:r>
              <a:rPr lang="en-US" dirty="0"/>
              <a:t> </a:t>
            </a:r>
          </a:p>
          <a:p>
            <a:pPr lvl="1"/>
            <a:r>
              <a:rPr lang="en-US" dirty="0"/>
              <a:t>It is the responsibility of the runner to avoid collision with the fielder either by sliding or attempting to avoid the tag. If in the umpire’s discretion, the collision was deemed the fault of the runner, the runner will be called out. If in the umpire’s discretion the collision is malicious (hard-slide), the player will be called out and ejected from the game. This rule is not a must slide rule but a non-collision rule.</a:t>
            </a:r>
          </a:p>
          <a:p>
            <a:pPr marL="0" lvl="0" indent="0">
              <a:lnSpc>
                <a:spcPct val="100000"/>
              </a:lnSpc>
              <a:spcBef>
                <a:spcPts val="0"/>
              </a:spcBef>
              <a:buSzTx/>
              <a:buNone/>
            </a:pPr>
            <a:endParaRPr lang="en-US" dirty="0"/>
          </a:p>
          <a:p>
            <a:r>
              <a:rPr lang="en-US" b="1" dirty="0"/>
              <a:t>OBSTRUCTION OF THE BASE RUNNER</a:t>
            </a:r>
            <a:r>
              <a:rPr lang="en-US" dirty="0"/>
              <a:t> </a:t>
            </a:r>
          </a:p>
          <a:p>
            <a:pPr lvl="1"/>
            <a:r>
              <a:rPr lang="en-US" dirty="0"/>
              <a:t>Is the act of a fielder who is in the base path without the ball and is not attempting to field a batted ball and who impedes the progress of a runner.</a:t>
            </a:r>
          </a:p>
          <a:p>
            <a:pPr lvl="1"/>
            <a:r>
              <a:rPr lang="en-US" dirty="0"/>
              <a:t>About to receive a thrown ball has been removed from the definition, so this means that a defensive player cannot block a base without the ball.</a:t>
            </a:r>
          </a:p>
          <a:p>
            <a:pPr lvl="1"/>
            <a:r>
              <a:rPr lang="en-US" dirty="0"/>
              <a:t>A defensive player must have the ball in order to block the base for a tag.</a:t>
            </a:r>
          </a:p>
          <a:p>
            <a:pPr lvl="1"/>
            <a:r>
              <a:rPr lang="en-US" dirty="0"/>
              <a:t>A defensive player cannot alter the base path of a runner without the ball in their possession.</a:t>
            </a:r>
          </a:p>
          <a:p>
            <a:pPr lvl="1"/>
            <a:r>
              <a:rPr lang="en-US" dirty="0"/>
              <a:t>A fielder may not make a fake tag on the runner. (A fake tag can result in an ejection)</a:t>
            </a:r>
          </a:p>
          <a:p>
            <a:pPr marL="0" lvl="0" indent="0">
              <a:lnSpc>
                <a:spcPct val="100000"/>
              </a:lnSpc>
              <a:spcBef>
                <a:spcPts val="0"/>
              </a:spcBef>
              <a:buSzTx/>
              <a:buNone/>
            </a:pPr>
            <a:endParaRPr lang="en-US" dirty="0"/>
          </a:p>
          <a:p>
            <a:pPr marL="0" lvl="0" indent="0">
              <a:lnSpc>
                <a:spcPct val="100000"/>
              </a:lnSpc>
              <a:spcBef>
                <a:spcPts val="0"/>
              </a:spcBef>
              <a:buSzTx/>
              <a:buNone/>
            </a:pPr>
            <a:endParaRPr lang="en-US" sz="1500" dirty="0">
              <a:solidFill>
                <a:prstClr val="white"/>
              </a:solidFill>
            </a:endParaRPr>
          </a:p>
          <a:p>
            <a:pPr lvl="1"/>
            <a:endParaRPr lang="en-US" dirty="0"/>
          </a:p>
          <a:p>
            <a:pPr marL="274320" lvl="1" indent="0">
              <a:buNone/>
            </a:pPr>
            <a:endParaRPr lang="en-US" dirty="0"/>
          </a:p>
          <a:p>
            <a:pPr marL="274320" lvl="1" indent="0">
              <a:buNone/>
            </a:pPr>
            <a:endParaRPr lang="en-US" dirty="0"/>
          </a:p>
          <a:p>
            <a:pPr lvl="1"/>
            <a:endParaRPr lang="en-US" dirty="0"/>
          </a:p>
        </p:txBody>
      </p:sp>
    </p:spTree>
    <p:extLst>
      <p:ext uri="{BB962C8B-B14F-4D97-AF65-F5344CB8AC3E}">
        <p14:creationId xmlns:p14="http://schemas.microsoft.com/office/powerpoint/2010/main" val="27744960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3">
                                            <p:txEl>
                                              <p:pRg st="3" end="3"/>
                                            </p:txEl>
                                          </p:spTgt>
                                        </p:tgtEl>
                                      </p:cBhvr>
                                    </p:animEffect>
                                  </p:childTnLst>
                                </p:cTn>
                              </p:par>
                              <p:par>
                                <p:cTn id="22" presetID="53" presetClass="entr" presetSubtype="16"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 calcmode="lin" valueType="num">
                                      <p:cBhvr>
                                        <p:cTn id="24"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6" dur="500"/>
                                        <p:tgtEl>
                                          <p:spTgt spid="3">
                                            <p:txEl>
                                              <p:pRg st="4" end="4"/>
                                            </p:txEl>
                                          </p:spTgt>
                                        </p:tgtEl>
                                      </p:cBhvr>
                                    </p:animEffect>
                                  </p:childTnLst>
                                </p:cTn>
                              </p:par>
                              <p:par>
                                <p:cTn id="27" presetID="53" presetClass="entr" presetSubtype="16"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p:cTn id="29"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0"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1" dur="500"/>
                                        <p:tgtEl>
                                          <p:spTgt spid="3">
                                            <p:txEl>
                                              <p:pRg st="5" end="5"/>
                                            </p:txEl>
                                          </p:spTgt>
                                        </p:tgtEl>
                                      </p:cBhvr>
                                    </p:animEffect>
                                  </p:childTnLst>
                                </p:cTn>
                              </p:par>
                              <p:par>
                                <p:cTn id="32" presetID="53" presetClass="entr" presetSubtype="16"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 calcmode="lin" valueType="num">
                                      <p:cBhvr>
                                        <p:cTn id="3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6" dur="500"/>
                                        <p:tgtEl>
                                          <p:spTgt spid="3">
                                            <p:txEl>
                                              <p:pRg st="6" end="6"/>
                                            </p:txEl>
                                          </p:spTgt>
                                        </p:tgtEl>
                                      </p:cBhvr>
                                    </p:animEffect>
                                  </p:childTnLst>
                                </p:cTn>
                              </p:par>
                              <p:par>
                                <p:cTn id="37" presetID="53" presetClass="entr" presetSubtype="16"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1" dur="500"/>
                                        <p:tgtEl>
                                          <p:spTgt spid="3">
                                            <p:txEl>
                                              <p:pRg st="7" end="7"/>
                                            </p:txEl>
                                          </p:spTgt>
                                        </p:tgtEl>
                                      </p:cBhvr>
                                    </p:animEffect>
                                  </p:childTnLst>
                                </p:cTn>
                              </p:par>
                              <p:par>
                                <p:cTn id="42" presetID="53" presetClass="entr" presetSubtype="16" fill="hold" nodeType="withEffect">
                                  <p:stCondLst>
                                    <p:cond delay="0"/>
                                  </p:stCondLst>
                                  <p:childTnLst>
                                    <p:set>
                                      <p:cBhvr>
                                        <p:cTn id="43" dur="1" fill="hold">
                                          <p:stCondLst>
                                            <p:cond delay="0"/>
                                          </p:stCondLst>
                                        </p:cTn>
                                        <p:tgtEl>
                                          <p:spTgt spid="3">
                                            <p:txEl>
                                              <p:pRg st="8" end="8"/>
                                            </p:txEl>
                                          </p:spTgt>
                                        </p:tgtEl>
                                        <p:attrNameLst>
                                          <p:attrName>style.visibility</p:attrName>
                                        </p:attrNameLst>
                                      </p:cBhvr>
                                      <p:to>
                                        <p:strVal val="visible"/>
                                      </p:to>
                                    </p:set>
                                    <p:anim calcmode="lin" valueType="num">
                                      <p:cBhvr>
                                        <p:cTn id="44"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5"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0C437-8A37-4E15-A61B-C11F7E4C556E}"/>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1E24C4CE-5A4F-41F8-92E5-C07F55C90C71}"/>
              </a:ext>
            </a:extLst>
          </p:cNvPr>
          <p:cNvSpPr>
            <a:spLocks noGrp="1"/>
          </p:cNvSpPr>
          <p:nvPr>
            <p:ph idx="1"/>
          </p:nvPr>
        </p:nvSpPr>
        <p:spPr/>
        <p:txBody>
          <a:bodyPr>
            <a:normAutofit fontScale="92500" lnSpcReduction="20000"/>
          </a:bodyPr>
          <a:lstStyle/>
          <a:p>
            <a:r>
              <a:rPr lang="en-US" b="1" dirty="0"/>
              <a:t>DOUBLE FIRST BASE </a:t>
            </a:r>
          </a:p>
          <a:p>
            <a:pPr lvl="1"/>
            <a:r>
              <a:rPr lang="en-US" dirty="0"/>
              <a:t>When using the double base at first, the following rules are enforced:</a:t>
            </a:r>
          </a:p>
          <a:p>
            <a:pPr lvl="1"/>
            <a:r>
              <a:rPr lang="en-US" dirty="0"/>
              <a:t>A batted ball hitting the white portion is declared fair and hitting the colored portion is foul.</a:t>
            </a:r>
          </a:p>
          <a:p>
            <a:pPr lvl="1"/>
            <a:r>
              <a:rPr lang="en-US" dirty="0"/>
              <a:t>Whenever a play is being made on the batter-runner, the defense must use the white portion and the batter-runner the colored portion. On extra base hits and there is no play at 1</a:t>
            </a:r>
            <a:r>
              <a:rPr lang="en-US" baseline="30000" dirty="0"/>
              <a:t>st</a:t>
            </a:r>
            <a:r>
              <a:rPr lang="en-US" dirty="0"/>
              <a:t> base, the runner may touch either the white or colored portion of the base.</a:t>
            </a:r>
          </a:p>
          <a:p>
            <a:pPr lvl="1"/>
            <a:r>
              <a:rPr lang="en-US" dirty="0"/>
              <a:t>If there is a play on the batter-runner at first and the batter-runner touches only the white portion and the defense appeals prior to the batter-runner returning to first base, the batter-runner is declared out.</a:t>
            </a:r>
          </a:p>
          <a:p>
            <a:pPr lvl="1"/>
            <a:r>
              <a:rPr lang="en-US" dirty="0"/>
              <a:t>On any forced out attempt from the foul side of first base, the defense and batter-runner may use either the white or colored portions of the base.         </a:t>
            </a:r>
          </a:p>
          <a:p>
            <a:pPr lvl="1"/>
            <a:r>
              <a:rPr lang="en-US" dirty="0"/>
              <a:t>The batter-runner </a:t>
            </a:r>
            <a:r>
              <a:rPr lang="en-US" b="1" dirty="0"/>
              <a:t>MAY USE ANY</a:t>
            </a:r>
            <a:r>
              <a:rPr lang="en-US" dirty="0"/>
              <a:t> portion of the base after he is legally beyond first base. Whether returning to first after over running first, tagging up, or returning to base after rounding the base.</a:t>
            </a:r>
          </a:p>
          <a:p>
            <a:pPr lvl="1"/>
            <a:r>
              <a:rPr lang="en-US" dirty="0"/>
              <a:t>The double base becomes one 15” x 30” base after the batter-runner passes the base.</a:t>
            </a:r>
          </a:p>
          <a:p>
            <a:endParaRPr lang="en-US" dirty="0"/>
          </a:p>
        </p:txBody>
      </p:sp>
      <p:pic>
        <p:nvPicPr>
          <p:cNvPr id="4" name="Picture 3">
            <a:extLst>
              <a:ext uri="{FF2B5EF4-FFF2-40B4-BE49-F238E27FC236}">
                <a16:creationId xmlns:a16="http://schemas.microsoft.com/office/drawing/2014/main" id="{FB4B7298-4582-4B99-9035-8B234E179EC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112788687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3">
                                            <p:txEl>
                                              <p:pRg st="6" end="6"/>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12CD4-7F73-40F6-ABA3-BC6E2C7706EF}"/>
              </a:ext>
            </a:extLst>
          </p:cNvPr>
          <p:cNvSpPr>
            <a:spLocks noGrp="1"/>
          </p:cNvSpPr>
          <p:nvPr>
            <p:ph type="title"/>
          </p:nvPr>
        </p:nvSpPr>
        <p:spPr/>
        <p:txBody>
          <a:bodyPr/>
          <a:lstStyle/>
          <a:p>
            <a:r>
              <a:rPr lang="en-US" dirty="0"/>
              <a:t>General Rules</a:t>
            </a:r>
          </a:p>
        </p:txBody>
      </p:sp>
      <p:sp>
        <p:nvSpPr>
          <p:cNvPr id="3" name="Content Placeholder 2">
            <a:extLst>
              <a:ext uri="{FF2B5EF4-FFF2-40B4-BE49-F238E27FC236}">
                <a16:creationId xmlns:a16="http://schemas.microsoft.com/office/drawing/2014/main" id="{A3EAD136-31C1-47C9-A7A1-3FD15DD170F2}"/>
              </a:ext>
            </a:extLst>
          </p:cNvPr>
          <p:cNvSpPr>
            <a:spLocks noGrp="1"/>
          </p:cNvSpPr>
          <p:nvPr>
            <p:ph idx="1"/>
          </p:nvPr>
        </p:nvSpPr>
        <p:spPr/>
        <p:txBody>
          <a:bodyPr/>
          <a:lstStyle/>
          <a:p>
            <a:r>
              <a:rPr lang="en-US" b="1" dirty="0"/>
              <a:t>SUBSTITUTES</a:t>
            </a:r>
          </a:p>
          <a:p>
            <a:pPr lvl="1"/>
            <a:r>
              <a:rPr lang="en-US" dirty="0"/>
              <a:t>A player who is used at any time as a substitute is "locked" into the batting order for the person whom they replaced and cannot re-enter for anyone else in the batting order.</a:t>
            </a:r>
          </a:p>
          <a:p>
            <a:r>
              <a:rPr lang="en-US" b="1" dirty="0"/>
              <a:t>INJURED PLAYER</a:t>
            </a:r>
          </a:p>
          <a:p>
            <a:pPr lvl="1"/>
            <a:r>
              <a:rPr lang="en-US" dirty="0"/>
              <a:t>An injured player may be removed from the line-up and the game continued, as long as the team has six (6) remaining players. Any player who is removed from the ball game due to an injury CANNOT re-enter that game. This is to protect the player from further injury.  NOTE: Coed teams must have at least three (3) men and three (3) women to continue.</a:t>
            </a:r>
          </a:p>
        </p:txBody>
      </p:sp>
      <p:pic>
        <p:nvPicPr>
          <p:cNvPr id="4" name="Picture 3">
            <a:extLst>
              <a:ext uri="{FF2B5EF4-FFF2-40B4-BE49-F238E27FC236}">
                <a16:creationId xmlns:a16="http://schemas.microsoft.com/office/drawing/2014/main" id="{29787804-6D93-4D59-808D-186FDB0F43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29663159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B37F-0129-485E-A8A1-D4AB51DC5E01}"/>
              </a:ext>
            </a:extLst>
          </p:cNvPr>
          <p:cNvSpPr>
            <a:spLocks noGrp="1"/>
          </p:cNvSpPr>
          <p:nvPr>
            <p:ph type="title"/>
          </p:nvPr>
        </p:nvSpPr>
        <p:spPr/>
        <p:txBody>
          <a:bodyPr>
            <a:normAutofit/>
          </a:bodyPr>
          <a:lstStyle/>
          <a:p>
            <a:br>
              <a:rPr lang="en-US" dirty="0"/>
            </a:br>
            <a:r>
              <a:rPr lang="en-US" dirty="0"/>
              <a:t>Men’s/Women’s Slow Pitch Rules</a:t>
            </a:r>
          </a:p>
        </p:txBody>
      </p:sp>
      <p:sp>
        <p:nvSpPr>
          <p:cNvPr id="3" name="Content Placeholder 2">
            <a:extLst>
              <a:ext uri="{FF2B5EF4-FFF2-40B4-BE49-F238E27FC236}">
                <a16:creationId xmlns:a16="http://schemas.microsoft.com/office/drawing/2014/main" id="{658DA85C-5551-410E-85D2-FE772421DEB3}"/>
              </a:ext>
            </a:extLst>
          </p:cNvPr>
          <p:cNvSpPr>
            <a:spLocks noGrp="1"/>
          </p:cNvSpPr>
          <p:nvPr>
            <p:ph idx="1"/>
          </p:nvPr>
        </p:nvSpPr>
        <p:spPr/>
        <p:txBody>
          <a:bodyPr>
            <a:normAutofit/>
          </a:bodyPr>
          <a:lstStyle/>
          <a:p>
            <a:r>
              <a:rPr lang="en-US" b="1" dirty="0"/>
              <a:t>MINIMUM NUMBER OF PLAYERS: </a:t>
            </a:r>
          </a:p>
          <a:p>
            <a:pPr lvl="1"/>
            <a:r>
              <a:rPr lang="en-US" dirty="0"/>
              <a:t>Men's and women's slow pitch may start or continue a game with no fewer than six (6) players. When the seventh, eighth, ninth, and tenth players arrive, they may be added in the empty batting positions and are eligible to play immediately.  The empty batting positions will not count as outs.</a:t>
            </a:r>
          </a:p>
          <a:p>
            <a:r>
              <a:rPr lang="en-US" b="1" dirty="0"/>
              <a:t>HOME RUN RULE: </a:t>
            </a:r>
          </a:p>
          <a:p>
            <a:pPr lvl="1"/>
            <a:r>
              <a:rPr lang="en-US" dirty="0"/>
              <a:t>All open slow pitch leagues will be limited to three (3) over-the-fence home runs per game. All excess home runs will count as outs. Note: Four-base awards do not add to the home run total and will never be counted as outs.</a:t>
            </a:r>
            <a:r>
              <a:rPr lang="en-US" b="1" dirty="0"/>
              <a:t> </a:t>
            </a:r>
          </a:p>
          <a:p>
            <a:pPr lvl="1"/>
            <a:r>
              <a:rPr lang="en-US" dirty="0"/>
              <a:t>Exception: Monday men’s open league is limited to five (5) over the fence home runs per game.  </a:t>
            </a:r>
          </a:p>
          <a:p>
            <a:endParaRPr lang="en-US" dirty="0"/>
          </a:p>
        </p:txBody>
      </p:sp>
      <p:pic>
        <p:nvPicPr>
          <p:cNvPr id="4" name="Picture 3">
            <a:extLst>
              <a:ext uri="{FF2B5EF4-FFF2-40B4-BE49-F238E27FC236}">
                <a16:creationId xmlns:a16="http://schemas.microsoft.com/office/drawing/2014/main" id="{6961435E-B3E6-48DB-932C-61464A01A6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131243556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p:cTn id="1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3" dur="500"/>
                                        <p:tgtEl>
                                          <p:spTgt spid="3">
                                            <p:txEl>
                                              <p:pRg st="1" end="1"/>
                                            </p:txEl>
                                          </p:spTgt>
                                        </p:tgtEl>
                                      </p:cBhvr>
                                    </p:animEffect>
                                  </p:childTnLst>
                                </p:cTn>
                              </p:par>
                              <p:par>
                                <p:cTn id="14" presetID="53" presetClass="entr" presetSubtype="16" fill="hold"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p:cTn id="16"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7"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8" dur="500"/>
                                        <p:tgtEl>
                                          <p:spTgt spid="3">
                                            <p:txEl>
                                              <p:pRg st="2" end="2"/>
                                            </p:txEl>
                                          </p:spTgt>
                                        </p:tgtEl>
                                      </p:cBhvr>
                                    </p:animEffect>
                                  </p:childTnLst>
                                </p:cTn>
                              </p:par>
                              <p:par>
                                <p:cTn id="19" presetID="53" presetClass="entr" presetSubtype="16"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p:cTn id="21"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3" dur="500"/>
                                        <p:tgtEl>
                                          <p:spTgt spid="3">
                                            <p:txEl>
                                              <p:pRg st="3" end="3"/>
                                            </p:txEl>
                                          </p:spTgt>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9F3BB-FA9C-44E6-8AA0-47B1AD37A78A}"/>
              </a:ext>
            </a:extLst>
          </p:cNvPr>
          <p:cNvSpPr>
            <a:spLocks noGrp="1"/>
          </p:cNvSpPr>
          <p:nvPr>
            <p:ph type="title"/>
          </p:nvPr>
        </p:nvSpPr>
        <p:spPr/>
        <p:txBody>
          <a:bodyPr/>
          <a:lstStyle/>
          <a:p>
            <a:r>
              <a:rPr lang="en-US" dirty="0"/>
              <a:t>Men’s/Women’s Slow Pitch</a:t>
            </a:r>
          </a:p>
        </p:txBody>
      </p:sp>
      <p:sp>
        <p:nvSpPr>
          <p:cNvPr id="3" name="Content Placeholder 2">
            <a:extLst>
              <a:ext uri="{FF2B5EF4-FFF2-40B4-BE49-F238E27FC236}">
                <a16:creationId xmlns:a16="http://schemas.microsoft.com/office/drawing/2014/main" id="{42E9D86C-14E9-469B-A45F-8CEB027F1623}"/>
              </a:ext>
            </a:extLst>
          </p:cNvPr>
          <p:cNvSpPr>
            <a:spLocks noGrp="1"/>
          </p:cNvSpPr>
          <p:nvPr>
            <p:ph idx="1"/>
          </p:nvPr>
        </p:nvSpPr>
        <p:spPr>
          <a:xfrm>
            <a:off x="1522414" y="1676400"/>
            <a:ext cx="9144000" cy="4953000"/>
          </a:xfrm>
        </p:spPr>
        <p:txBody>
          <a:bodyPr>
            <a:normAutofit/>
          </a:bodyPr>
          <a:lstStyle/>
          <a:p>
            <a:r>
              <a:rPr lang="en-US" b="1" u="sng" dirty="0"/>
              <a:t>BASE STEALING </a:t>
            </a:r>
          </a:p>
          <a:p>
            <a:pPr lvl="1"/>
            <a:r>
              <a:rPr lang="en-US" dirty="0"/>
              <a:t>Base stealing is legal in adult men’s and women’s slow pitch leagues. Stealing is permitted as long as the runner does not leave the base until the ball reaches home plate. If the ball touches the ground prior to reaching home plate or the ball hits the batter, the ball is dead and the runner cannot steal. If the runner is stopped between bases, or is not clearly advancing when the catcher throws the ball back to the pitcher, inside the circle near the pitchers plate, the ball is dead and the runner must return to the last base touched. </a:t>
            </a:r>
          </a:p>
          <a:p>
            <a:pPr lvl="1"/>
            <a:r>
              <a:rPr lang="en-US" dirty="0"/>
              <a:t>The ball is live and runner(s) can advance if:</a:t>
            </a:r>
          </a:p>
          <a:p>
            <a:pPr lvl="2"/>
            <a:r>
              <a:rPr lang="en-US" dirty="0"/>
              <a:t>A play is made on the runner.</a:t>
            </a:r>
          </a:p>
          <a:p>
            <a:pPr lvl="2"/>
            <a:r>
              <a:rPr lang="en-US" dirty="0"/>
              <a:t>The pitcher fails to catch the ball.</a:t>
            </a:r>
          </a:p>
          <a:p>
            <a:pPr lvl="2"/>
            <a:r>
              <a:rPr lang="en-US" dirty="0"/>
              <a:t>The catcher hits the batter on a throw to the pitcher or to a base during a play.</a:t>
            </a:r>
          </a:p>
          <a:p>
            <a:pPr lvl="2"/>
            <a:r>
              <a:rPr lang="en-US" dirty="0"/>
              <a:t>If the pitcher receives the ball anywhere other than in the circle near the pitchers plate.</a:t>
            </a:r>
          </a:p>
          <a:p>
            <a:endParaRPr lang="en-US" dirty="0"/>
          </a:p>
        </p:txBody>
      </p:sp>
      <p:pic>
        <p:nvPicPr>
          <p:cNvPr id="4" name="Picture 3">
            <a:extLst>
              <a:ext uri="{FF2B5EF4-FFF2-40B4-BE49-F238E27FC236}">
                <a16:creationId xmlns:a16="http://schemas.microsoft.com/office/drawing/2014/main" id="{08DD2886-B2E6-43A3-AE69-241CF80FBB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4618"/>
            <a:ext cx="2286000" cy="740782"/>
          </a:xfrm>
          <a:prstGeom prst="rect">
            <a:avLst/>
          </a:prstGeom>
        </p:spPr>
      </p:pic>
    </p:spTree>
    <p:extLst>
      <p:ext uri="{BB962C8B-B14F-4D97-AF65-F5344CB8AC3E}">
        <p14:creationId xmlns:p14="http://schemas.microsoft.com/office/powerpoint/2010/main" val="36869768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E970B-A842-475E-B4F1-359B969D1598}"/>
              </a:ext>
            </a:extLst>
          </p:cNvPr>
          <p:cNvSpPr>
            <a:spLocks noGrp="1"/>
          </p:cNvSpPr>
          <p:nvPr>
            <p:ph type="title"/>
          </p:nvPr>
        </p:nvSpPr>
        <p:spPr/>
        <p:txBody>
          <a:bodyPr/>
          <a:lstStyle/>
          <a:p>
            <a:r>
              <a:rPr lang="en-US" dirty="0"/>
              <a:t>Men’s USSSA rules</a:t>
            </a:r>
          </a:p>
        </p:txBody>
      </p:sp>
      <p:sp>
        <p:nvSpPr>
          <p:cNvPr id="3" name="Content Placeholder 2">
            <a:extLst>
              <a:ext uri="{FF2B5EF4-FFF2-40B4-BE49-F238E27FC236}">
                <a16:creationId xmlns:a16="http://schemas.microsoft.com/office/drawing/2014/main" id="{63C151C7-2D8F-48E9-8EEA-617850387B52}"/>
              </a:ext>
            </a:extLst>
          </p:cNvPr>
          <p:cNvSpPr>
            <a:spLocks noGrp="1"/>
          </p:cNvSpPr>
          <p:nvPr>
            <p:ph idx="1"/>
          </p:nvPr>
        </p:nvSpPr>
        <p:spPr>
          <a:xfrm>
            <a:off x="1522414" y="1676400"/>
            <a:ext cx="9144000" cy="4724400"/>
          </a:xfrm>
        </p:spPr>
        <p:txBody>
          <a:bodyPr>
            <a:normAutofit/>
          </a:bodyPr>
          <a:lstStyle/>
          <a:p>
            <a:pPr marL="0" indent="0">
              <a:buNone/>
            </a:pPr>
            <a:r>
              <a:rPr lang="en-US" dirty="0"/>
              <a:t>These leagues will use the same league exceptions as the USA leagues unless otherwise noted below.</a:t>
            </a:r>
          </a:p>
          <a:p>
            <a:pPr lvl="1"/>
            <a:r>
              <a:rPr lang="en-US" dirty="0"/>
              <a:t>These are non-sanctioned leagues.</a:t>
            </a:r>
          </a:p>
          <a:p>
            <a:pPr lvl="1"/>
            <a:r>
              <a:rPr lang="en-US" dirty="0"/>
              <a:t>These leagues will use USSSA pitching rules.</a:t>
            </a:r>
          </a:p>
          <a:p>
            <a:pPr lvl="1"/>
            <a:r>
              <a:rPr lang="en-US" dirty="0"/>
              <a:t>No stealing is allowed.</a:t>
            </a:r>
          </a:p>
          <a:p>
            <a:pPr lvl="1"/>
            <a:r>
              <a:rPr lang="en-US" dirty="0"/>
              <a:t>12” USSSA Classic M Ball only.</a:t>
            </a:r>
          </a:p>
          <a:p>
            <a:pPr lvl="1"/>
            <a:r>
              <a:rPr lang="en-US" dirty="0"/>
              <a:t>Illegal Bat list</a:t>
            </a:r>
          </a:p>
          <a:p>
            <a:pPr lvl="2"/>
            <a:r>
              <a:rPr lang="en-US" dirty="0"/>
              <a:t>2017	USSSA	</a:t>
            </a:r>
            <a:r>
              <a:rPr lang="en-US" dirty="0" err="1"/>
              <a:t>DeMarini</a:t>
            </a:r>
            <a:r>
              <a:rPr lang="en-US" dirty="0"/>
              <a:t>	2 3/4 Drop 10 (blue/white)*	</a:t>
            </a:r>
          </a:p>
          <a:p>
            <a:pPr lvl="2"/>
            <a:r>
              <a:rPr lang="en-US" dirty="0"/>
              <a:t>2017	USSSA	</a:t>
            </a:r>
            <a:r>
              <a:rPr lang="en-US" dirty="0" err="1"/>
              <a:t>DeMarini</a:t>
            </a:r>
            <a:r>
              <a:rPr lang="en-US" dirty="0"/>
              <a:t>	2 5/8 Drop 8 (green/white)*</a:t>
            </a:r>
          </a:p>
          <a:p>
            <a:pPr lvl="2"/>
            <a:r>
              <a:rPr lang="en-US" dirty="0"/>
              <a:t>2018	USSSA	Dirty South Bats	KAMO (**Sizes)</a:t>
            </a:r>
          </a:p>
          <a:p>
            <a:pPr lvl="2"/>
            <a:r>
              <a:rPr lang="en-US" dirty="0"/>
              <a:t>No senior softball bats allowed.</a:t>
            </a:r>
          </a:p>
          <a:p>
            <a:pPr lvl="1"/>
            <a:endParaRPr lang="en-US" dirty="0"/>
          </a:p>
          <a:p>
            <a:pPr marL="274320" lvl="1" indent="0">
              <a:buNone/>
            </a:pPr>
            <a:endParaRPr lang="en-US" dirty="0"/>
          </a:p>
          <a:p>
            <a:pPr lvl="1"/>
            <a:endParaRPr lang="en-US" dirty="0"/>
          </a:p>
        </p:txBody>
      </p:sp>
      <p:pic>
        <p:nvPicPr>
          <p:cNvPr id="4" name="Picture 3">
            <a:extLst>
              <a:ext uri="{FF2B5EF4-FFF2-40B4-BE49-F238E27FC236}">
                <a16:creationId xmlns:a16="http://schemas.microsoft.com/office/drawing/2014/main" id="{E7A522D9-2877-4DDD-87CE-7D4B05CCAFB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7549"/>
            <a:ext cx="2286000" cy="740782"/>
          </a:xfrm>
          <a:prstGeom prst="rect">
            <a:avLst/>
          </a:prstGeom>
        </p:spPr>
      </p:pic>
    </p:spTree>
    <p:extLst>
      <p:ext uri="{BB962C8B-B14F-4D97-AF65-F5344CB8AC3E}">
        <p14:creationId xmlns:p14="http://schemas.microsoft.com/office/powerpoint/2010/main" val="349087943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p:cTn id="1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9" dur="500"/>
                                        <p:tgtEl>
                                          <p:spTgt spid="3">
                                            <p:txEl>
                                              <p:pRg st="3" end="3"/>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calcmode="lin" valueType="num">
                                      <p:cBhvr>
                                        <p:cTn id="2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3">
                                            <p:txEl>
                                              <p:pRg st="0" end="0"/>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p:cTn id="37"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9" dur="500"/>
                                        <p:tgtEl>
                                          <p:spTgt spid="3">
                                            <p:txEl>
                                              <p:pRg st="7" end="7"/>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4" dur="500"/>
                                        <p:tgtEl>
                                          <p:spTgt spid="3">
                                            <p:txEl>
                                              <p:pRg st="8" end="8"/>
                                            </p:txEl>
                                          </p:spTgt>
                                        </p:tgtEl>
                                      </p:cBhvr>
                                    </p:animEffect>
                                  </p:childTnLst>
                                </p:cTn>
                              </p:par>
                              <p:par>
                                <p:cTn id="45" presetID="53" presetClass="entr" presetSubtype="16"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p:cTn id="4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49" dur="500"/>
                                        <p:tgtEl>
                                          <p:spTgt spid="3">
                                            <p:txEl>
                                              <p:pRg st="9" end="9"/>
                                            </p:txEl>
                                          </p:spTgt>
                                        </p:tgtEl>
                                      </p:cBhvr>
                                    </p:animEffect>
                                  </p:childTnLst>
                                </p:cTn>
                              </p:par>
                              <p:par>
                                <p:cTn id="50" presetID="53" presetClass="entr" presetSubtype="16" fill="hold" nodeType="with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 calcmode="lin" valueType="num">
                                      <p:cBhvr>
                                        <p:cTn id="5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FF723-D166-464B-A787-62F22288690F}"/>
              </a:ext>
            </a:extLst>
          </p:cNvPr>
          <p:cNvSpPr>
            <a:spLocks noGrp="1"/>
          </p:cNvSpPr>
          <p:nvPr>
            <p:ph type="title"/>
          </p:nvPr>
        </p:nvSpPr>
        <p:spPr/>
        <p:txBody>
          <a:bodyPr/>
          <a:lstStyle/>
          <a:p>
            <a:r>
              <a:rPr lang="en-US" dirty="0"/>
              <a:t>Coed Slow Pitch Rules</a:t>
            </a:r>
          </a:p>
        </p:txBody>
      </p:sp>
      <p:sp>
        <p:nvSpPr>
          <p:cNvPr id="3" name="Content Placeholder 2">
            <a:extLst>
              <a:ext uri="{FF2B5EF4-FFF2-40B4-BE49-F238E27FC236}">
                <a16:creationId xmlns:a16="http://schemas.microsoft.com/office/drawing/2014/main" id="{22DA8C94-BD77-44BF-A1BC-EA46F79019CD}"/>
              </a:ext>
            </a:extLst>
          </p:cNvPr>
          <p:cNvSpPr>
            <a:spLocks noGrp="1"/>
          </p:cNvSpPr>
          <p:nvPr>
            <p:ph idx="1"/>
          </p:nvPr>
        </p:nvSpPr>
        <p:spPr/>
        <p:txBody>
          <a:bodyPr>
            <a:normAutofit fontScale="77500" lnSpcReduction="20000"/>
          </a:bodyPr>
          <a:lstStyle/>
          <a:p>
            <a:r>
              <a:rPr lang="en-US" b="1" u="sng" dirty="0"/>
              <a:t>MINIMUM NUMBER OF PLAYERS</a:t>
            </a:r>
          </a:p>
          <a:p>
            <a:pPr lvl="1"/>
            <a:r>
              <a:rPr lang="en-US" dirty="0"/>
              <a:t>Six players (3 men/3 women) must be present in order to play. When additional male and female player(s) arrive they may be placed in alternating batting order immediately at the seventh, eighth, ninth, and tenth batting positions. In coed, teams must either have an equal number of men and women or take an out in the appropriate position in the batting order.  </a:t>
            </a:r>
          </a:p>
          <a:p>
            <a:r>
              <a:rPr lang="en-US" b="1" dirty="0"/>
              <a:t>EXTRA PLAYERS</a:t>
            </a:r>
          </a:p>
          <a:p>
            <a:pPr lvl="1"/>
            <a:r>
              <a:rPr lang="en-US" dirty="0"/>
              <a:t>Coed teams may never bat only one extra player (EP).  If for any reason a team fails to retain enough players to bat six (6) men and six (6) women, no EPs are allowed.</a:t>
            </a:r>
            <a:r>
              <a:rPr lang="en-US" b="1" dirty="0"/>
              <a:t>	</a:t>
            </a:r>
            <a:endParaRPr lang="en-US" dirty="0"/>
          </a:p>
          <a:p>
            <a:r>
              <a:rPr lang="en-US" b="1" dirty="0"/>
              <a:t>TWO BALL REQUIRED</a:t>
            </a:r>
          </a:p>
          <a:p>
            <a:pPr lvl="1"/>
            <a:r>
              <a:rPr lang="en-US" dirty="0"/>
              <a:t>Women use an 11-inch </a:t>
            </a:r>
            <a:r>
              <a:rPr lang="en-US" u="sng" dirty="0"/>
              <a:t>optic yellow cover</a:t>
            </a:r>
            <a:r>
              <a:rPr lang="en-US" dirty="0"/>
              <a:t> </a:t>
            </a:r>
            <a:r>
              <a:rPr lang="en-US" b="1" dirty="0"/>
              <a:t>RED </a:t>
            </a:r>
            <a:r>
              <a:rPr lang="en-US" dirty="0"/>
              <a:t>stitched </a:t>
            </a:r>
            <a:r>
              <a:rPr lang="en-US" dirty="0" err="1"/>
              <a:t>swith</a:t>
            </a:r>
            <a:r>
              <a:rPr lang="en-US" dirty="0"/>
              <a:t> a COR of .52, with a ball compression of 300.0 </a:t>
            </a:r>
            <a:r>
              <a:rPr lang="en-US" dirty="0" err="1"/>
              <a:t>lbs</a:t>
            </a:r>
            <a:r>
              <a:rPr lang="en-US" dirty="0"/>
              <a:t> or under, and an ASA Emblem and men will use the 12-inch </a:t>
            </a:r>
            <a:r>
              <a:rPr lang="en-US" u="sng" dirty="0"/>
              <a:t>optic yellow cover</a:t>
            </a:r>
            <a:r>
              <a:rPr lang="en-US" dirty="0"/>
              <a:t> </a:t>
            </a:r>
            <a:r>
              <a:rPr lang="en-US" b="1" dirty="0"/>
              <a:t>RED </a:t>
            </a:r>
            <a:r>
              <a:rPr lang="en-US" dirty="0"/>
              <a:t>stitched with a COR of .52, with a ball compression of 300.0 </a:t>
            </a:r>
            <a:r>
              <a:rPr lang="en-US" dirty="0" err="1"/>
              <a:t>lbs</a:t>
            </a:r>
            <a:r>
              <a:rPr lang="en-US" dirty="0"/>
              <a:t> or under, and an ASA Emblem. </a:t>
            </a:r>
          </a:p>
          <a:p>
            <a:r>
              <a:rPr lang="en-US" b="1" dirty="0"/>
              <a:t>INJURED PLAYER</a:t>
            </a:r>
          </a:p>
          <a:p>
            <a:pPr lvl="1"/>
            <a:r>
              <a:rPr lang="en-US" dirty="0"/>
              <a:t>If a player is injured and there are no substitutes available, the team must take an out in the open position, </a:t>
            </a:r>
            <a:r>
              <a:rPr lang="en-US" b="1" i="1" dirty="0"/>
              <a:t>or</a:t>
            </a:r>
            <a:r>
              <a:rPr lang="en-US" dirty="0"/>
              <a:t> another player of the opposite sex, adjacent to the injured player in the batting order, must also be removed from the line-up.</a:t>
            </a:r>
          </a:p>
          <a:p>
            <a:endParaRPr lang="en-US" dirty="0"/>
          </a:p>
        </p:txBody>
      </p:sp>
      <p:pic>
        <p:nvPicPr>
          <p:cNvPr id="4" name="Picture 3">
            <a:extLst>
              <a:ext uri="{FF2B5EF4-FFF2-40B4-BE49-F238E27FC236}">
                <a16:creationId xmlns:a16="http://schemas.microsoft.com/office/drawing/2014/main" id="{436B0395-10F0-459E-A9F9-A27D98BF4C8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4618"/>
            <a:ext cx="2286000" cy="740782"/>
          </a:xfrm>
          <a:prstGeom prst="rect">
            <a:avLst/>
          </a:prstGeom>
        </p:spPr>
      </p:pic>
    </p:spTree>
    <p:extLst>
      <p:ext uri="{BB962C8B-B14F-4D97-AF65-F5344CB8AC3E}">
        <p14:creationId xmlns:p14="http://schemas.microsoft.com/office/powerpoint/2010/main" val="2288079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p:cTn id="1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3">
                                            <p:txEl>
                                              <p:pRg st="1" end="1"/>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3">
                                            <p:txEl>
                                              <p:pRg st="2" end="2"/>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p:cTn id="22"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24" dur="500"/>
                                        <p:tgtEl>
                                          <p:spTgt spid="3">
                                            <p:txEl>
                                              <p:pRg st="3" end="3"/>
                                            </p:txEl>
                                          </p:spTgt>
                                        </p:tgtEl>
                                      </p:cBhvr>
                                    </p:animEffect>
                                  </p:childTnLst>
                                </p:cTn>
                              </p:par>
                              <p:par>
                                <p:cTn id="25" presetID="53" presetClass="entr" presetSubtype="16"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p:cTn id="2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29" dur="500"/>
                                        <p:tgtEl>
                                          <p:spTgt spid="3">
                                            <p:txEl>
                                              <p:pRg st="4" end="4"/>
                                            </p:txEl>
                                          </p:spTgt>
                                        </p:tgtEl>
                                      </p:cBhvr>
                                    </p:animEffect>
                                  </p:childTnLst>
                                </p:cTn>
                              </p:par>
                              <p:par>
                                <p:cTn id="30" presetID="53" presetClass="entr" presetSubtype="16"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p:cTn id="3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4" dur="500"/>
                                        <p:tgtEl>
                                          <p:spTgt spid="3">
                                            <p:txEl>
                                              <p:pRg st="5" end="5"/>
                                            </p:txEl>
                                          </p:spTgt>
                                        </p:tgtEl>
                                      </p:cBhvr>
                                    </p:animEffect>
                                  </p:childTnLst>
                                </p:cTn>
                              </p:par>
                              <p:par>
                                <p:cTn id="35" presetID="53" presetClass="entr" presetSubtype="16"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p:cTn id="3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9" dur="500"/>
                                        <p:tgtEl>
                                          <p:spTgt spid="3">
                                            <p:txEl>
                                              <p:pRg st="6" end="6"/>
                                            </p:txEl>
                                          </p:spTgt>
                                        </p:tgtEl>
                                      </p:cBhvr>
                                    </p:animEffect>
                                  </p:childTnLst>
                                </p:cTn>
                              </p:par>
                              <p:par>
                                <p:cTn id="40" presetID="53" presetClass="entr" presetSubtype="16"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9F3BB-FA9C-44E6-8AA0-47B1AD37A78A}"/>
              </a:ext>
            </a:extLst>
          </p:cNvPr>
          <p:cNvSpPr>
            <a:spLocks noGrp="1"/>
          </p:cNvSpPr>
          <p:nvPr>
            <p:ph type="title"/>
          </p:nvPr>
        </p:nvSpPr>
        <p:spPr/>
        <p:txBody>
          <a:bodyPr/>
          <a:lstStyle/>
          <a:p>
            <a:r>
              <a:rPr lang="en-US" dirty="0"/>
              <a:t>What now?</a:t>
            </a:r>
          </a:p>
        </p:txBody>
      </p:sp>
      <p:pic>
        <p:nvPicPr>
          <p:cNvPr id="4" name="Picture 3">
            <a:extLst>
              <a:ext uri="{FF2B5EF4-FFF2-40B4-BE49-F238E27FC236}">
                <a16:creationId xmlns:a16="http://schemas.microsoft.com/office/drawing/2014/main" id="{08DD2886-B2E6-43A3-AE69-241CF80FBB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99612" y="554618"/>
            <a:ext cx="2286000" cy="740782"/>
          </a:xfrm>
          <a:prstGeom prst="rect">
            <a:avLst/>
          </a:prstGeom>
        </p:spPr>
      </p:pic>
      <p:sp>
        <p:nvSpPr>
          <p:cNvPr id="3" name="TextBox 2">
            <a:extLst>
              <a:ext uri="{FF2B5EF4-FFF2-40B4-BE49-F238E27FC236}">
                <a16:creationId xmlns:a16="http://schemas.microsoft.com/office/drawing/2014/main" id="{4277B985-C9F7-44E3-A031-DAC2C31FAEC2}"/>
              </a:ext>
            </a:extLst>
          </p:cNvPr>
          <p:cNvSpPr txBox="1"/>
          <p:nvPr/>
        </p:nvSpPr>
        <p:spPr>
          <a:xfrm>
            <a:off x="1598612" y="1981200"/>
            <a:ext cx="9067800" cy="2086725"/>
          </a:xfrm>
          <a:prstGeom prst="rect">
            <a:avLst/>
          </a:prstGeom>
          <a:noFill/>
        </p:spPr>
        <p:txBody>
          <a:bodyPr wrap="square" rtlCol="0">
            <a:spAutoFit/>
          </a:bodyPr>
          <a:lstStyle/>
          <a:p>
            <a:pPr>
              <a:lnSpc>
                <a:spcPct val="90000"/>
              </a:lnSpc>
            </a:pPr>
            <a:r>
              <a:rPr lang="en-US" sz="2400" dirty="0"/>
              <a:t>Schedules for Monday, Tuesday and Wednesday night leagues will be released March 24</a:t>
            </a:r>
            <a:r>
              <a:rPr lang="en-US" sz="2400" baseline="30000" dirty="0"/>
              <a:t>th</a:t>
            </a:r>
            <a:r>
              <a:rPr lang="en-US" sz="2400" dirty="0"/>
              <a:t>. Schedules for Thursday and Friday night leagues will be released on March 25</a:t>
            </a:r>
            <a:r>
              <a:rPr lang="en-US" sz="2400" baseline="30000" dirty="0"/>
              <a:t>th</a:t>
            </a:r>
            <a:r>
              <a:rPr lang="en-US" sz="2400" dirty="0"/>
              <a:t>.</a:t>
            </a:r>
          </a:p>
          <a:p>
            <a:pPr>
              <a:lnSpc>
                <a:spcPct val="90000"/>
              </a:lnSpc>
            </a:pPr>
            <a:endParaRPr lang="en-US" sz="2400" dirty="0"/>
          </a:p>
          <a:p>
            <a:pPr>
              <a:lnSpc>
                <a:spcPct val="90000"/>
              </a:lnSpc>
            </a:pPr>
            <a:r>
              <a:rPr lang="en-US" sz="2400" dirty="0"/>
              <a:t>Team managers will receive and email notification informing them when schedules are ready to view.</a:t>
            </a:r>
          </a:p>
        </p:txBody>
      </p:sp>
    </p:spTree>
    <p:extLst>
      <p:ext uri="{BB962C8B-B14F-4D97-AF65-F5344CB8AC3E}">
        <p14:creationId xmlns:p14="http://schemas.microsoft.com/office/powerpoint/2010/main" val="36474928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halkboard 16x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TF00001018.potx" id="{D19C2884-2C55-4C1A-A5C2-5D03FF1F35A4}" vid="{5F7A9C6A-558C-4654-B762-2F22BC904FAE}"/>
    </a:ext>
  </a:extLst>
</a:theme>
</file>

<file path=ppt/theme/theme2.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Chalkboard education presentation (widescreen)</Template>
  <TotalTime>1513</TotalTime>
  <Words>2488</Words>
  <Application>Microsoft Office PowerPoint</Application>
  <PresentationFormat>Custom</PresentationFormat>
  <Paragraphs>163</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Consolas</vt:lpstr>
      <vt:lpstr>Corbel</vt:lpstr>
      <vt:lpstr>Chalkboard 16x9</vt:lpstr>
      <vt:lpstr>        Adult Slow Pitch Softball Managers Meeting</vt:lpstr>
      <vt:lpstr>Overview</vt:lpstr>
      <vt:lpstr>People to know  </vt:lpstr>
      <vt:lpstr>City Ordinances</vt:lpstr>
      <vt:lpstr>Administrative Policies</vt:lpstr>
      <vt:lpstr>Administrative Policies</vt:lpstr>
      <vt:lpstr>Administrative Policies</vt:lpstr>
      <vt:lpstr>Administrative Policies</vt:lpstr>
      <vt:lpstr>Sportsmanship and Behavior</vt:lpstr>
      <vt:lpstr>Equipment</vt:lpstr>
      <vt:lpstr>General Rules</vt:lpstr>
      <vt:lpstr>General Rules</vt:lpstr>
      <vt:lpstr>General Rules</vt:lpstr>
      <vt:lpstr>General Rules</vt:lpstr>
      <vt:lpstr>General Rules</vt:lpstr>
      <vt:lpstr>General Rules</vt:lpstr>
      <vt:lpstr>General Rules</vt:lpstr>
      <vt:lpstr>General Rules</vt:lpstr>
      <vt:lpstr> Men’s/Women’s Slow Pitch Rules</vt:lpstr>
      <vt:lpstr>Men’s/Women’s Slow Pitch</vt:lpstr>
      <vt:lpstr>Men’s USSSA rules</vt:lpstr>
      <vt:lpstr>Coed Slow Pitch Rules</vt:lpstr>
      <vt:lpstr>What now?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 Softball Managers meeting</dc:title>
  <dc:creator>Lane, Joseph</dc:creator>
  <cp:lastModifiedBy>Lane, Joseph</cp:lastModifiedBy>
  <cp:revision>72</cp:revision>
  <dcterms:created xsi:type="dcterms:W3CDTF">2018-01-12T20:33:15Z</dcterms:created>
  <dcterms:modified xsi:type="dcterms:W3CDTF">2021-03-05T20:04:33Z</dcterms:modified>
</cp:coreProperties>
</file>