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273" r:id="rId3"/>
    <p:sldId id="297" r:id="rId4"/>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294" r:id="rId24"/>
    <p:sldId id="295" r:id="rId25"/>
    <p:sldId id="296" r:id="rId26"/>
  </p:sldIdLst>
  <p:sldSz cx="9144000" cy="5143500" type="screen16x9"/>
  <p:notesSz cx="9144000" cy="51435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39" d="100"/>
          <a:sy n="139" d="100"/>
        </p:scale>
        <p:origin x="804" y="14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25717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257175"/>
          </a:xfrm>
          <a:prstGeom prst="rect">
            <a:avLst/>
          </a:prstGeom>
        </p:spPr>
        <p:txBody>
          <a:bodyPr vert="horz" lIns="91440" tIns="45720" rIns="91440" bIns="45720" rtlCol="0"/>
          <a:lstStyle>
            <a:lvl1pPr algn="r">
              <a:defRPr sz="1200"/>
            </a:lvl1pPr>
          </a:lstStyle>
          <a:p>
            <a:fld id="{B4F9EE10-7E87-4870-B73A-34A4FF2FD4A9}" type="datetimeFigureOut">
              <a:rPr lang="en-US" smtClean="0"/>
              <a:t>8/19/2024</a:t>
            </a:fld>
            <a:endParaRPr lang="en-US"/>
          </a:p>
        </p:txBody>
      </p:sp>
      <p:sp>
        <p:nvSpPr>
          <p:cNvPr id="4" name="Slide Image Placeholder 3"/>
          <p:cNvSpPr>
            <a:spLocks noGrp="1" noRot="1" noChangeAspect="1"/>
          </p:cNvSpPr>
          <p:nvPr>
            <p:ph type="sldImg" idx="2"/>
          </p:nvPr>
        </p:nvSpPr>
        <p:spPr>
          <a:xfrm>
            <a:off x="3028950" y="642938"/>
            <a:ext cx="3086100" cy="17367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2474913"/>
            <a:ext cx="7315200" cy="20256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4886325"/>
            <a:ext cx="3962400" cy="25717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4886325"/>
            <a:ext cx="3962400" cy="257175"/>
          </a:xfrm>
          <a:prstGeom prst="rect">
            <a:avLst/>
          </a:prstGeom>
        </p:spPr>
        <p:txBody>
          <a:bodyPr vert="horz" lIns="91440" tIns="45720" rIns="91440" bIns="45720" rtlCol="0" anchor="b"/>
          <a:lstStyle>
            <a:lvl1pPr algn="r">
              <a:defRPr sz="1200"/>
            </a:lvl1pPr>
          </a:lstStyle>
          <a:p>
            <a:fld id="{A9C40B1A-A26C-4985-8E82-BCE18D268FE2}" type="slidenum">
              <a:rPr lang="en-US" smtClean="0"/>
              <a:t>‹#›</a:t>
            </a:fld>
            <a:endParaRPr lang="en-US"/>
          </a:p>
        </p:txBody>
      </p:sp>
    </p:spTree>
    <p:extLst>
      <p:ext uri="{BB962C8B-B14F-4D97-AF65-F5344CB8AC3E}">
        <p14:creationId xmlns:p14="http://schemas.microsoft.com/office/powerpoint/2010/main" val="1380978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1594485"/>
            <a:ext cx="7772400" cy="1080135"/>
          </a:xfrm>
          <a:prstGeom prst="rect">
            <a:avLst/>
          </a:prstGeom>
        </p:spPr>
        <p:txBody>
          <a:bodyPr wrap="square" lIns="0" tIns="0" rIns="0" bIns="0">
            <a:spAutoFit/>
          </a:bodyPr>
          <a:lstStyle>
            <a:lvl1pPr>
              <a:defRPr sz="4200" b="0" i="0">
                <a:solidFill>
                  <a:srgbClr val="274E13"/>
                </a:solidFill>
                <a:latin typeface="Calibri"/>
                <a:cs typeface="Calibri"/>
              </a:defRPr>
            </a:lvl1pPr>
          </a:lstStyle>
          <a:p>
            <a:endParaRPr/>
          </a:p>
        </p:txBody>
      </p:sp>
      <p:sp>
        <p:nvSpPr>
          <p:cNvPr id="3" name="Holder 3"/>
          <p:cNvSpPr>
            <a:spLocks noGrp="1"/>
          </p:cNvSpPr>
          <p:nvPr>
            <p:ph type="subTitle" idx="4"/>
          </p:nvPr>
        </p:nvSpPr>
        <p:spPr>
          <a:xfrm>
            <a:off x="1371600" y="2880360"/>
            <a:ext cx="6400800" cy="1285875"/>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8/19/2024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200" b="0" i="0">
                <a:solidFill>
                  <a:srgbClr val="274E13"/>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8/19/2024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200" b="0" i="0">
                <a:solidFill>
                  <a:srgbClr val="274E13"/>
                </a:solidFill>
                <a:latin typeface="Calibri"/>
                <a:cs typeface="Calibri"/>
              </a:defRPr>
            </a:lvl1pPr>
          </a:lstStyle>
          <a:p>
            <a:endParaRPr/>
          </a:p>
        </p:txBody>
      </p:sp>
      <p:sp>
        <p:nvSpPr>
          <p:cNvPr id="3" name="Holder 3"/>
          <p:cNvSpPr>
            <a:spLocks noGrp="1"/>
          </p:cNvSpPr>
          <p:nvPr>
            <p:ph sz="half" idx="2"/>
          </p:nvPr>
        </p:nvSpPr>
        <p:spPr>
          <a:xfrm>
            <a:off x="457200" y="1183005"/>
            <a:ext cx="3977640" cy="339471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183005"/>
            <a:ext cx="3977640" cy="339471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8/19/2024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200" b="0" i="0">
                <a:solidFill>
                  <a:srgbClr val="274E13"/>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8/19/2024</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8/19/2024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9144000" cy="5143500"/>
          </a:xfrm>
          <a:custGeom>
            <a:avLst/>
            <a:gdLst/>
            <a:ahLst/>
            <a:cxnLst/>
            <a:rect l="l" t="t" r="r" b="b"/>
            <a:pathLst>
              <a:path w="9144000" h="5143500">
                <a:moveTo>
                  <a:pt x="9143999" y="5143499"/>
                </a:moveTo>
                <a:lnTo>
                  <a:pt x="0" y="5143499"/>
                </a:lnTo>
                <a:lnTo>
                  <a:pt x="0" y="0"/>
                </a:lnTo>
                <a:lnTo>
                  <a:pt x="9143999" y="0"/>
                </a:lnTo>
                <a:lnTo>
                  <a:pt x="9143999" y="5143499"/>
                </a:lnTo>
                <a:close/>
              </a:path>
            </a:pathLst>
          </a:custGeom>
          <a:solidFill>
            <a:srgbClr val="B7B7B7"/>
          </a:solidFill>
        </p:spPr>
        <p:txBody>
          <a:bodyPr wrap="square" lIns="0" tIns="0" rIns="0" bIns="0" rtlCol="0"/>
          <a:lstStyle/>
          <a:p>
            <a:endParaRPr/>
          </a:p>
        </p:txBody>
      </p:sp>
      <p:sp>
        <p:nvSpPr>
          <p:cNvPr id="2" name="Holder 2"/>
          <p:cNvSpPr>
            <a:spLocks noGrp="1"/>
          </p:cNvSpPr>
          <p:nvPr>
            <p:ph type="title"/>
          </p:nvPr>
        </p:nvSpPr>
        <p:spPr>
          <a:xfrm>
            <a:off x="384725" y="-29693"/>
            <a:ext cx="8374549" cy="726440"/>
          </a:xfrm>
          <a:prstGeom prst="rect">
            <a:avLst/>
          </a:prstGeom>
        </p:spPr>
        <p:txBody>
          <a:bodyPr wrap="square" lIns="0" tIns="0" rIns="0" bIns="0">
            <a:spAutoFit/>
          </a:bodyPr>
          <a:lstStyle>
            <a:lvl1pPr>
              <a:defRPr sz="4200" b="0" i="0">
                <a:solidFill>
                  <a:srgbClr val="274E13"/>
                </a:solidFill>
                <a:latin typeface="Calibri"/>
                <a:cs typeface="Calibri"/>
              </a:defRPr>
            </a:lvl1pPr>
          </a:lstStyle>
          <a:p>
            <a:endParaRPr/>
          </a:p>
        </p:txBody>
      </p:sp>
      <p:sp>
        <p:nvSpPr>
          <p:cNvPr id="3" name="Holder 3"/>
          <p:cNvSpPr>
            <a:spLocks noGrp="1"/>
          </p:cNvSpPr>
          <p:nvPr>
            <p:ph type="body" idx="1"/>
          </p:nvPr>
        </p:nvSpPr>
        <p:spPr>
          <a:xfrm>
            <a:off x="327575" y="1588745"/>
            <a:ext cx="3884295" cy="34163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3108960" y="4783455"/>
            <a:ext cx="2926080" cy="257175"/>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4783455"/>
            <a:ext cx="2103120" cy="257175"/>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8/19/2024</a:t>
            </a:fld>
            <a:endParaRPr lang="en-US"/>
          </a:p>
        </p:txBody>
      </p:sp>
      <p:sp>
        <p:nvSpPr>
          <p:cNvPr id="6" name="Holder 6"/>
          <p:cNvSpPr>
            <a:spLocks noGrp="1"/>
          </p:cNvSpPr>
          <p:nvPr>
            <p:ph type="sldNum" sz="quarter" idx="7"/>
          </p:nvPr>
        </p:nvSpPr>
        <p:spPr>
          <a:xfrm>
            <a:off x="6583680" y="4783455"/>
            <a:ext cx="2103120" cy="257175"/>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nam10.safelinks.protection.outlook.com/?url=https%3A%2F%2Fwww.centralcaliforniagarrison.com%2F&amp;data=05%7C02%7Clramirez%40fivestarbank.com%7C6d8ac80d027345008c4808dcbfaffcf8%7C1dfc89a71c014e52b33b299ec3ed5d3d%7C0%7C0%7C638596009809716371%7CUnknown%7CTWFpbGZsb3d8eyJWIjoiMC4wLjAwMDAiLCJQIjoiV2luMzIiLCJBTiI6Ik1haWwiLCJXVCI6Mn0%3D%7C0%7C%7C%7C&amp;sdata=DnU2siA%2Fd%2BmXAxkqV6ivxzpugsu5tnMbySpS2MzrKP8%3D&amp;reserved=0" TargetMode="External"/><Relationship Id="rId2" Type="http://schemas.openxmlformats.org/officeDocument/2006/relationships/hyperlink" Target="https://nam10.safelinks.protection.outlook.com/?url=https%3A%2F%2Fwww.501st.com%2F&amp;data=05%7C02%7Clramirez%40fivestarbank.com%7C6d8ac80d027345008c4808dcbfaffcf8%7C1dfc89a71c014e52b33b299ec3ed5d3d%7C0%7C0%7C638596009809703014%7CUnknown%7CTWFpbGZsb3d8eyJWIjoiMC4wLjAwMDAiLCJQIjoiV2luMzIiLCJBTiI6Ik1haWwiLCJXVCI6Mn0%3D%7C0%7C%7C%7C&amp;sdata=tt8PeARSThl17ylu3gtYxb%2FOuAupJufDpKoFwwwmhHg%3D&amp;reserved=0" TargetMode="External"/><Relationship Id="rId1" Type="http://schemas.openxmlformats.org/officeDocument/2006/relationships/slideLayout" Target="../slideLayouts/slideLayout2.xml"/><Relationship Id="rId4" Type="http://schemas.openxmlformats.org/officeDocument/2006/relationships/hyperlink" Target="https://nam10.safelinks.protection.outlook.com/?url=https%3A%2F%2Fsacbreakfastoptimist.org%2F&amp;data=05%7C02%7Clramirez%40fivestarbank.com%7C6d8ac80d027345008c4808dcbfaffcf8%7C1dfc89a71c014e52b33b299ec3ed5d3d%7C0%7C0%7C638596009809724353%7CUnknown%7CTWFpbGZsb3d8eyJWIjoiMC4wLjAwMDAiLCJQIjoiV2luMzIiLCJBTiI6Ik1haWwiLCJXVCI6Mn0%3D%7C0%7C%7C%7C&amp;sdata=snWKi%2B5O%2FUFHfwBqr%2B0CvCt0ltXMIFJvqJquxqtwNKw%3D&amp;reserved=0"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84218" y="2038350"/>
            <a:ext cx="6975539" cy="1443344"/>
          </a:xfrm>
          <a:prstGeom prst="rect">
            <a:avLst/>
          </a:prstGeom>
        </p:spPr>
        <p:txBody>
          <a:bodyPr vert="horz" wrap="square" lIns="0" tIns="12065" rIns="0" bIns="0" rtlCol="0">
            <a:spAutoFit/>
          </a:bodyPr>
          <a:lstStyle/>
          <a:p>
            <a:pPr marL="95885" algn="ctr">
              <a:lnSpc>
                <a:spcPct val="100000"/>
              </a:lnSpc>
              <a:spcBef>
                <a:spcPts val="35"/>
              </a:spcBef>
            </a:pPr>
            <a:r>
              <a:rPr lang="en-US" sz="4650" spc="-440" dirty="0">
                <a:solidFill>
                  <a:srgbClr val="035C13"/>
                </a:solidFill>
                <a:latin typeface="Arial" panose="020B0604020202020204" pitchFamily="34" charset="0"/>
                <a:cs typeface="Arial" panose="020B0604020202020204" pitchFamily="34" charset="0"/>
              </a:rPr>
              <a:t>Proposed Candidate Bios</a:t>
            </a:r>
            <a:br>
              <a:rPr lang="en-US" sz="4650" spc="-440" dirty="0">
                <a:solidFill>
                  <a:srgbClr val="035C13"/>
                </a:solidFill>
                <a:latin typeface="Arial" panose="020B0604020202020204" pitchFamily="34" charset="0"/>
                <a:cs typeface="Arial" panose="020B0604020202020204" pitchFamily="34" charset="0"/>
              </a:rPr>
            </a:br>
            <a:r>
              <a:rPr sz="4650" spc="-440" dirty="0">
                <a:solidFill>
                  <a:srgbClr val="035C13"/>
                </a:solidFill>
                <a:latin typeface="Arial" panose="020B0604020202020204" pitchFamily="34" charset="0"/>
                <a:cs typeface="Arial" panose="020B0604020202020204" pitchFamily="34" charset="0"/>
              </a:rPr>
              <a:t>A</a:t>
            </a:r>
            <a:r>
              <a:rPr lang="en-US" sz="4650" spc="-440" dirty="0">
                <a:solidFill>
                  <a:srgbClr val="035C13"/>
                </a:solidFill>
                <a:latin typeface="Arial" panose="020B0604020202020204" pitchFamily="34" charset="0"/>
                <a:cs typeface="Arial" panose="020B0604020202020204" pitchFamily="34" charset="0"/>
              </a:rPr>
              <a:t>n</a:t>
            </a:r>
            <a:r>
              <a:rPr sz="4650" spc="-440" dirty="0">
                <a:solidFill>
                  <a:srgbClr val="035C13"/>
                </a:solidFill>
                <a:latin typeface="Arial" panose="020B0604020202020204" pitchFamily="34" charset="0"/>
                <a:cs typeface="Arial" panose="020B0604020202020204" pitchFamily="34" charset="0"/>
              </a:rPr>
              <a:t>nual</a:t>
            </a:r>
            <a:r>
              <a:rPr sz="4650" spc="-280" dirty="0">
                <a:solidFill>
                  <a:srgbClr val="035C13"/>
                </a:solidFill>
                <a:latin typeface="Arial" panose="020B0604020202020204" pitchFamily="34" charset="0"/>
                <a:cs typeface="Arial" panose="020B0604020202020204" pitchFamily="34" charset="0"/>
              </a:rPr>
              <a:t> </a:t>
            </a:r>
            <a:r>
              <a:rPr lang="en-US" sz="4650" spc="-250" dirty="0">
                <a:solidFill>
                  <a:srgbClr val="035C13"/>
                </a:solidFill>
                <a:latin typeface="Arial" panose="020B0604020202020204" pitchFamily="34" charset="0"/>
                <a:cs typeface="Arial" panose="020B0604020202020204" pitchFamily="34" charset="0"/>
              </a:rPr>
              <a:t>G</a:t>
            </a:r>
            <a:r>
              <a:rPr sz="4650" spc="-250" dirty="0">
                <a:solidFill>
                  <a:srgbClr val="035C13"/>
                </a:solidFill>
                <a:latin typeface="Arial" panose="020B0604020202020204" pitchFamily="34" charset="0"/>
                <a:cs typeface="Arial" panose="020B0604020202020204" pitchFamily="34" charset="0"/>
              </a:rPr>
              <a:t>eneral</a:t>
            </a:r>
            <a:r>
              <a:rPr sz="4650" spc="-280" dirty="0">
                <a:solidFill>
                  <a:srgbClr val="035C13"/>
                </a:solidFill>
                <a:latin typeface="Arial" panose="020B0604020202020204" pitchFamily="34" charset="0"/>
                <a:cs typeface="Arial" panose="020B0604020202020204" pitchFamily="34" charset="0"/>
              </a:rPr>
              <a:t> </a:t>
            </a:r>
            <a:r>
              <a:rPr sz="4650" spc="-535" dirty="0">
                <a:solidFill>
                  <a:srgbClr val="035C13"/>
                </a:solidFill>
                <a:latin typeface="Arial" panose="020B0604020202020204" pitchFamily="34" charset="0"/>
                <a:cs typeface="Arial" panose="020B0604020202020204" pitchFamily="34" charset="0"/>
              </a:rPr>
              <a:t>Meeting</a:t>
            </a:r>
            <a:endParaRPr sz="4650" dirty="0">
              <a:latin typeface="Arial" panose="020B0604020202020204" pitchFamily="34" charset="0"/>
              <a:cs typeface="Arial" panose="020B0604020202020204" pitchFamily="34" charset="0"/>
            </a:endParaRPr>
          </a:p>
        </p:txBody>
      </p:sp>
      <p:sp>
        <p:nvSpPr>
          <p:cNvPr id="3" name="object 3"/>
          <p:cNvSpPr txBox="1"/>
          <p:nvPr/>
        </p:nvSpPr>
        <p:spPr>
          <a:xfrm>
            <a:off x="3694277" y="4107637"/>
            <a:ext cx="2630323" cy="443711"/>
          </a:xfrm>
          <a:prstGeom prst="rect">
            <a:avLst/>
          </a:prstGeom>
        </p:spPr>
        <p:txBody>
          <a:bodyPr vert="horz" wrap="square" lIns="0" tIns="12700" rIns="0" bIns="0" rtlCol="0">
            <a:spAutoFit/>
          </a:bodyPr>
          <a:lstStyle/>
          <a:p>
            <a:pPr marL="12700">
              <a:lnSpc>
                <a:spcPct val="100000"/>
              </a:lnSpc>
              <a:spcBef>
                <a:spcPts val="100"/>
              </a:spcBef>
            </a:pPr>
            <a:r>
              <a:rPr lang="en-US" sz="2800" spc="-260" dirty="0">
                <a:solidFill>
                  <a:srgbClr val="035C13"/>
                </a:solidFill>
                <a:latin typeface="Arial" panose="020B0604020202020204" pitchFamily="34" charset="0"/>
                <a:cs typeface="Arial" panose="020B0604020202020204" pitchFamily="34" charset="0"/>
              </a:rPr>
              <a:t>August 19, 2024</a:t>
            </a:r>
            <a:endParaRPr sz="2800" dirty="0">
              <a:latin typeface="Arial" panose="020B0604020202020204" pitchFamily="34" charset="0"/>
              <a:cs typeface="Arial" panose="020B0604020202020204" pitchFamily="34" charset="0"/>
            </a:endParaRPr>
          </a:p>
        </p:txBody>
      </p:sp>
      <p:pic>
        <p:nvPicPr>
          <p:cNvPr id="4" name="object 4"/>
          <p:cNvPicPr/>
          <p:nvPr/>
        </p:nvPicPr>
        <p:blipFill>
          <a:blip r:embed="rId2" cstate="print"/>
          <a:stretch>
            <a:fillRect/>
          </a:stretch>
        </p:blipFill>
        <p:spPr>
          <a:xfrm>
            <a:off x="3694278" y="251924"/>
            <a:ext cx="1755420" cy="164239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Candidates:</a:t>
            </a:r>
            <a:br>
              <a:rPr lang="en-US" sz="4400" dirty="0">
                <a:solidFill>
                  <a:srgbClr val="274E13"/>
                </a:solidFill>
                <a:latin typeface="Arial"/>
                <a:cs typeface="Arial"/>
              </a:rPr>
            </a:br>
            <a:r>
              <a:rPr lang="en-US" sz="4400" dirty="0">
                <a:solidFill>
                  <a:srgbClr val="274E13"/>
                </a:solidFill>
                <a:latin typeface="Arial"/>
                <a:cs typeface="Arial"/>
              </a:rPr>
              <a:t>2024/2025</a:t>
            </a:r>
            <a:r>
              <a:rPr lang="en-US" sz="4400" spc="-25" dirty="0">
                <a:solidFill>
                  <a:srgbClr val="274E13"/>
                </a:solidFill>
                <a:latin typeface="Arial"/>
                <a:cs typeface="Arial"/>
              </a:rPr>
              <a:t> </a:t>
            </a:r>
            <a:r>
              <a:rPr lang="en-US" sz="4400" dirty="0">
                <a:solidFill>
                  <a:srgbClr val="274E13"/>
                </a:solidFill>
                <a:latin typeface="Arial"/>
                <a:cs typeface="Arial"/>
              </a:rPr>
              <a:t>Board</a:t>
            </a:r>
            <a:r>
              <a:rPr lang="en-US" sz="4400" spc="-25" dirty="0">
                <a:solidFill>
                  <a:srgbClr val="274E13"/>
                </a:solidFill>
                <a:latin typeface="Arial"/>
                <a:cs typeface="Arial"/>
              </a:rPr>
              <a:t> </a:t>
            </a:r>
            <a:r>
              <a:rPr lang="en-US" sz="4400" dirty="0">
                <a:solidFill>
                  <a:srgbClr val="274E13"/>
                </a:solidFill>
                <a:latin typeface="Arial"/>
                <a:cs typeface="Arial"/>
              </a:rPr>
              <a:t>of</a:t>
            </a:r>
            <a:r>
              <a:rPr lang="en-US" sz="4400" spc="-20" dirty="0">
                <a:solidFill>
                  <a:srgbClr val="274E13"/>
                </a:solidFill>
                <a:latin typeface="Arial"/>
                <a:cs typeface="Arial"/>
              </a:rPr>
              <a:t> </a:t>
            </a:r>
            <a:r>
              <a:rPr lang="en-US" sz="4400" spc="-10" dirty="0">
                <a:solidFill>
                  <a:srgbClr val="274E13"/>
                </a:solidFill>
                <a:latin typeface="Arial"/>
                <a:cs typeface="Arial"/>
              </a:rPr>
              <a:t>Directors</a:t>
            </a:r>
            <a:br>
              <a:rPr lang="en-US" sz="4400" dirty="0">
                <a:latin typeface="Arial"/>
                <a:cs typeface="Arial"/>
              </a:rPr>
            </a:br>
            <a:endParaRPr spc="-175" dirty="0"/>
          </a:p>
        </p:txBody>
      </p:sp>
      <p:sp>
        <p:nvSpPr>
          <p:cNvPr id="4" name="object 4"/>
          <p:cNvSpPr txBox="1"/>
          <p:nvPr/>
        </p:nvSpPr>
        <p:spPr>
          <a:xfrm>
            <a:off x="609600" y="1773545"/>
            <a:ext cx="2895600" cy="3354765"/>
          </a:xfrm>
          <a:prstGeom prst="rect">
            <a:avLst/>
          </a:prstGeom>
        </p:spPr>
        <p:txBody>
          <a:bodyPr vert="horz" wrap="square" lIns="0" tIns="12700" rIns="0" bIns="0" rtlCol="0">
            <a:spAutoFit/>
          </a:bodyPr>
          <a:lstStyle/>
          <a:p>
            <a:pPr marL="12700" marR="795020">
              <a:lnSpc>
                <a:spcPct val="100000"/>
              </a:lnSpc>
              <a:spcBef>
                <a:spcPts val="100"/>
              </a:spcBef>
            </a:pPr>
            <a:r>
              <a:rPr lang="en-US" sz="1600" dirty="0">
                <a:solidFill>
                  <a:srgbClr val="274E13"/>
                </a:solidFill>
                <a:latin typeface="Arial"/>
                <a:cs typeface="Arial"/>
              </a:rPr>
              <a:t>Amy Bingham</a:t>
            </a:r>
          </a:p>
          <a:p>
            <a:pPr marL="12700" marR="795020">
              <a:lnSpc>
                <a:spcPct val="100000"/>
              </a:lnSpc>
              <a:spcBef>
                <a:spcPts val="100"/>
              </a:spcBef>
            </a:pPr>
            <a:r>
              <a:rPr lang="en-US" sz="1600" dirty="0">
                <a:solidFill>
                  <a:srgbClr val="274E13"/>
                </a:solidFill>
                <a:latin typeface="Arial"/>
                <a:cs typeface="Arial"/>
              </a:rPr>
              <a:t>Kenny Britton</a:t>
            </a:r>
          </a:p>
          <a:p>
            <a:pPr marL="12700" marR="795020">
              <a:lnSpc>
                <a:spcPct val="100000"/>
              </a:lnSpc>
              <a:spcBef>
                <a:spcPts val="100"/>
              </a:spcBef>
            </a:pPr>
            <a:r>
              <a:rPr lang="en-US" sz="1600" dirty="0">
                <a:solidFill>
                  <a:srgbClr val="274E13"/>
                </a:solidFill>
                <a:latin typeface="Arial"/>
                <a:cs typeface="Arial"/>
              </a:rPr>
              <a:t>Rachel </a:t>
            </a:r>
            <a:r>
              <a:rPr lang="en-US" sz="1600" dirty="0" err="1">
                <a:solidFill>
                  <a:srgbClr val="274E13"/>
                </a:solidFill>
                <a:latin typeface="Arial"/>
                <a:cs typeface="Arial"/>
              </a:rPr>
              <a:t>Castagnola</a:t>
            </a:r>
            <a:endParaRPr lang="en-US" sz="1600" dirty="0">
              <a:solidFill>
                <a:srgbClr val="274E13"/>
              </a:solidFill>
              <a:latin typeface="Arial"/>
              <a:cs typeface="Arial"/>
            </a:endParaRPr>
          </a:p>
          <a:p>
            <a:pPr marL="12700" marR="795020">
              <a:lnSpc>
                <a:spcPct val="100000"/>
              </a:lnSpc>
              <a:spcBef>
                <a:spcPts val="100"/>
              </a:spcBef>
            </a:pPr>
            <a:r>
              <a:rPr lang="en-US" sz="1600" dirty="0">
                <a:solidFill>
                  <a:srgbClr val="274E13"/>
                </a:solidFill>
                <a:latin typeface="Arial"/>
                <a:cs typeface="Arial"/>
              </a:rPr>
              <a:t>Tina Marie De Teresa</a:t>
            </a:r>
          </a:p>
          <a:p>
            <a:pPr marL="12700" marR="795020">
              <a:lnSpc>
                <a:spcPct val="100000"/>
              </a:lnSpc>
              <a:spcBef>
                <a:spcPts val="100"/>
              </a:spcBef>
            </a:pPr>
            <a:r>
              <a:rPr lang="en-US" sz="1600" dirty="0">
                <a:solidFill>
                  <a:srgbClr val="274E13"/>
                </a:solidFill>
                <a:latin typeface="Arial"/>
                <a:cs typeface="Arial"/>
              </a:rPr>
              <a:t>Melissa </a:t>
            </a:r>
            <a:r>
              <a:rPr lang="en-US" sz="1600" dirty="0" err="1">
                <a:solidFill>
                  <a:srgbClr val="274E13"/>
                </a:solidFill>
                <a:latin typeface="Arial"/>
                <a:cs typeface="Arial"/>
              </a:rPr>
              <a:t>Dhanis</a:t>
            </a:r>
            <a:endParaRPr lang="en-US" sz="1600" dirty="0">
              <a:solidFill>
                <a:srgbClr val="274E13"/>
              </a:solidFill>
              <a:latin typeface="Arial"/>
              <a:cs typeface="Arial"/>
            </a:endParaRPr>
          </a:p>
          <a:p>
            <a:pPr marL="12700" marR="795020">
              <a:lnSpc>
                <a:spcPct val="100000"/>
              </a:lnSpc>
              <a:spcBef>
                <a:spcPts val="100"/>
              </a:spcBef>
            </a:pPr>
            <a:r>
              <a:rPr lang="en-US" sz="1600" dirty="0">
                <a:solidFill>
                  <a:srgbClr val="274E13"/>
                </a:solidFill>
                <a:latin typeface="Arial"/>
                <a:cs typeface="Arial"/>
              </a:rPr>
              <a:t>Angela Fisher</a:t>
            </a:r>
          </a:p>
          <a:p>
            <a:pPr marL="12700" marR="795020">
              <a:lnSpc>
                <a:spcPct val="100000"/>
              </a:lnSpc>
              <a:spcBef>
                <a:spcPts val="100"/>
              </a:spcBef>
            </a:pPr>
            <a:r>
              <a:rPr lang="en-US" sz="1600" dirty="0">
                <a:solidFill>
                  <a:srgbClr val="274E13"/>
                </a:solidFill>
                <a:latin typeface="Arial"/>
                <a:cs typeface="Arial"/>
              </a:rPr>
              <a:t>Nydia Godoy</a:t>
            </a:r>
          </a:p>
          <a:p>
            <a:pPr marL="12700" marR="514984">
              <a:spcBef>
                <a:spcPts val="100"/>
              </a:spcBef>
            </a:pPr>
            <a:r>
              <a:rPr lang="en-US" sz="1600" dirty="0">
                <a:solidFill>
                  <a:srgbClr val="274E13"/>
                </a:solidFill>
                <a:latin typeface="Arial"/>
                <a:cs typeface="Arial"/>
              </a:rPr>
              <a:t>Josh Guerrero</a:t>
            </a:r>
          </a:p>
          <a:p>
            <a:pPr marL="12700" marR="514984">
              <a:spcBef>
                <a:spcPts val="100"/>
              </a:spcBef>
            </a:pPr>
            <a:r>
              <a:rPr lang="en-US" sz="1600" dirty="0">
                <a:solidFill>
                  <a:srgbClr val="274E13"/>
                </a:solidFill>
                <a:latin typeface="Arial"/>
                <a:cs typeface="Arial"/>
              </a:rPr>
              <a:t>Emilio Haro</a:t>
            </a:r>
          </a:p>
          <a:p>
            <a:pPr marL="12700" marR="514984">
              <a:spcBef>
                <a:spcPts val="100"/>
              </a:spcBef>
            </a:pPr>
            <a:r>
              <a:rPr lang="en-US" sz="1600" dirty="0">
                <a:solidFill>
                  <a:srgbClr val="274E13"/>
                </a:solidFill>
                <a:latin typeface="Arial"/>
                <a:cs typeface="Arial"/>
              </a:rPr>
              <a:t>Matthew Juvet</a:t>
            </a:r>
          </a:p>
          <a:p>
            <a:pPr marL="12700" marR="514984">
              <a:spcBef>
                <a:spcPts val="100"/>
              </a:spcBef>
            </a:pPr>
            <a:r>
              <a:rPr lang="en-US" sz="1600" dirty="0">
                <a:solidFill>
                  <a:srgbClr val="274E13"/>
                </a:solidFill>
                <a:latin typeface="Arial"/>
                <a:cs typeface="Arial"/>
              </a:rPr>
              <a:t>Kim Keys-Rosenfeld</a:t>
            </a:r>
          </a:p>
          <a:p>
            <a:pPr marL="12700" marR="514984">
              <a:spcBef>
                <a:spcPts val="100"/>
              </a:spcBef>
            </a:pPr>
            <a:r>
              <a:rPr lang="en-US" sz="1600" dirty="0">
                <a:solidFill>
                  <a:srgbClr val="274E13"/>
                </a:solidFill>
                <a:latin typeface="Arial"/>
                <a:cs typeface="Arial"/>
              </a:rPr>
              <a:t>Joe Koch</a:t>
            </a:r>
          </a:p>
          <a:p>
            <a:pPr marL="12700" marR="5080">
              <a:lnSpc>
                <a:spcPct val="100000"/>
              </a:lnSpc>
            </a:pPr>
            <a:endParaRPr sz="1600" dirty="0">
              <a:latin typeface="Arial"/>
              <a:cs typeface="Arial"/>
            </a:endParaRPr>
          </a:p>
        </p:txBody>
      </p:sp>
      <p:sp>
        <p:nvSpPr>
          <p:cNvPr id="5" name="object 5"/>
          <p:cNvSpPr txBox="1"/>
          <p:nvPr/>
        </p:nvSpPr>
        <p:spPr>
          <a:xfrm>
            <a:off x="3429000" y="1725695"/>
            <a:ext cx="2209800" cy="2590453"/>
          </a:xfrm>
          <a:prstGeom prst="rect">
            <a:avLst/>
          </a:prstGeom>
        </p:spPr>
        <p:txBody>
          <a:bodyPr vert="horz" wrap="square" lIns="0" tIns="12700" rIns="0" bIns="0" rtlCol="0">
            <a:spAutoFit/>
          </a:bodyPr>
          <a:lstStyle/>
          <a:p>
            <a:pPr marL="12700" marR="514984">
              <a:lnSpc>
                <a:spcPct val="100000"/>
              </a:lnSpc>
              <a:spcBef>
                <a:spcPts val="100"/>
              </a:spcBef>
            </a:pPr>
            <a:r>
              <a:rPr lang="en-US" sz="1600" spc="-10" dirty="0">
                <a:solidFill>
                  <a:srgbClr val="274E13"/>
                </a:solidFill>
                <a:latin typeface="Arial"/>
                <a:cs typeface="Arial"/>
              </a:rPr>
              <a:t>Kristina Koch</a:t>
            </a:r>
          </a:p>
          <a:p>
            <a:pPr marL="12700" marR="514984">
              <a:lnSpc>
                <a:spcPct val="100000"/>
              </a:lnSpc>
              <a:spcBef>
                <a:spcPts val="100"/>
              </a:spcBef>
            </a:pPr>
            <a:r>
              <a:rPr lang="en-US" sz="1600" spc="-10" dirty="0">
                <a:solidFill>
                  <a:srgbClr val="274E13"/>
                </a:solidFill>
                <a:latin typeface="Arial"/>
                <a:cs typeface="Arial"/>
              </a:rPr>
              <a:t>David Lindner</a:t>
            </a:r>
          </a:p>
          <a:p>
            <a:pPr marL="12700" marR="514984">
              <a:lnSpc>
                <a:spcPct val="100000"/>
              </a:lnSpc>
              <a:spcBef>
                <a:spcPts val="100"/>
              </a:spcBef>
            </a:pPr>
            <a:r>
              <a:rPr lang="en-US" sz="1600" spc="-10" dirty="0">
                <a:solidFill>
                  <a:srgbClr val="274E13"/>
                </a:solidFill>
                <a:latin typeface="Arial"/>
                <a:cs typeface="Arial"/>
              </a:rPr>
              <a:t>Matthew Martinez</a:t>
            </a:r>
          </a:p>
          <a:p>
            <a:pPr marL="12700" marR="514984">
              <a:lnSpc>
                <a:spcPct val="100000"/>
              </a:lnSpc>
              <a:spcBef>
                <a:spcPts val="100"/>
              </a:spcBef>
            </a:pPr>
            <a:r>
              <a:rPr lang="en-US" sz="1600" spc="-10" dirty="0">
                <a:solidFill>
                  <a:srgbClr val="274E13"/>
                </a:solidFill>
                <a:latin typeface="Arial"/>
                <a:cs typeface="Arial"/>
              </a:rPr>
              <a:t>Adam </a:t>
            </a:r>
            <a:r>
              <a:rPr lang="en-US" sz="1600" spc="-10" dirty="0" err="1">
                <a:solidFill>
                  <a:srgbClr val="274E13"/>
                </a:solidFill>
                <a:latin typeface="Arial"/>
                <a:cs typeface="Arial"/>
              </a:rPr>
              <a:t>Reinertson</a:t>
            </a:r>
            <a:endParaRPr lang="en-US" sz="1600" spc="-10" dirty="0">
              <a:solidFill>
                <a:srgbClr val="274E13"/>
              </a:solidFill>
              <a:latin typeface="Arial"/>
              <a:cs typeface="Arial"/>
            </a:endParaRPr>
          </a:p>
          <a:p>
            <a:pPr marL="12700" marR="514984">
              <a:lnSpc>
                <a:spcPct val="100000"/>
              </a:lnSpc>
              <a:spcBef>
                <a:spcPts val="100"/>
              </a:spcBef>
            </a:pPr>
            <a:r>
              <a:rPr lang="en-US" sz="1600" spc="-10" dirty="0">
                <a:solidFill>
                  <a:srgbClr val="274E13"/>
                </a:solidFill>
                <a:latin typeface="Arial"/>
                <a:cs typeface="Arial"/>
              </a:rPr>
              <a:t>Timothy Rodda</a:t>
            </a:r>
          </a:p>
          <a:p>
            <a:pPr marL="12700" marR="514984">
              <a:lnSpc>
                <a:spcPct val="100000"/>
              </a:lnSpc>
              <a:spcBef>
                <a:spcPts val="100"/>
              </a:spcBef>
            </a:pPr>
            <a:r>
              <a:rPr lang="en-US" sz="1600" spc="-10" dirty="0">
                <a:solidFill>
                  <a:srgbClr val="274E13"/>
                </a:solidFill>
                <a:latin typeface="Arial"/>
                <a:cs typeface="Arial"/>
              </a:rPr>
              <a:t>Kisha Rose</a:t>
            </a:r>
          </a:p>
          <a:p>
            <a:pPr marL="12700" marR="514984">
              <a:lnSpc>
                <a:spcPct val="100000"/>
              </a:lnSpc>
              <a:spcBef>
                <a:spcPts val="100"/>
              </a:spcBef>
            </a:pPr>
            <a:r>
              <a:rPr lang="en-US" sz="1600" spc="-10" dirty="0">
                <a:solidFill>
                  <a:srgbClr val="274E13"/>
                </a:solidFill>
                <a:latin typeface="Arial"/>
                <a:cs typeface="Arial"/>
              </a:rPr>
              <a:t>Bobbie Sumpter</a:t>
            </a:r>
          </a:p>
          <a:p>
            <a:pPr marL="12700" marR="514984">
              <a:lnSpc>
                <a:spcPct val="100000"/>
              </a:lnSpc>
              <a:spcBef>
                <a:spcPts val="100"/>
              </a:spcBef>
            </a:pPr>
            <a:r>
              <a:rPr lang="en-US" sz="1600" dirty="0">
                <a:solidFill>
                  <a:srgbClr val="274E13"/>
                </a:solidFill>
                <a:latin typeface="Arial"/>
                <a:cs typeface="Arial"/>
              </a:rPr>
              <a:t>Clinton Williams </a:t>
            </a:r>
          </a:p>
          <a:p>
            <a:pPr marL="12700" marR="514984">
              <a:lnSpc>
                <a:spcPct val="100000"/>
              </a:lnSpc>
              <a:spcBef>
                <a:spcPts val="100"/>
              </a:spcBef>
            </a:pPr>
            <a:r>
              <a:rPr lang="en-US" sz="1600" spc="-35" dirty="0">
                <a:solidFill>
                  <a:srgbClr val="274E13"/>
                </a:solidFill>
                <a:latin typeface="Arial"/>
                <a:cs typeface="Arial"/>
              </a:rPr>
              <a:t>Bill </a:t>
            </a:r>
            <a:r>
              <a:rPr lang="en-US" sz="1600" spc="-10" dirty="0">
                <a:solidFill>
                  <a:srgbClr val="274E13"/>
                </a:solidFill>
                <a:latin typeface="Arial"/>
                <a:cs typeface="Arial"/>
              </a:rPr>
              <a:t>Yoder</a:t>
            </a:r>
          </a:p>
          <a:p>
            <a:pPr marL="12700" marR="514984">
              <a:lnSpc>
                <a:spcPct val="100000"/>
              </a:lnSpc>
              <a:spcBef>
                <a:spcPts val="100"/>
              </a:spcBef>
            </a:pPr>
            <a:r>
              <a:rPr lang="en-US" sz="1600" dirty="0">
                <a:solidFill>
                  <a:srgbClr val="274E13"/>
                </a:solidFill>
                <a:latin typeface="Arial"/>
                <a:cs typeface="Arial"/>
              </a:rPr>
              <a:t>Laura</a:t>
            </a:r>
            <a:r>
              <a:rPr lang="en-US" sz="1600" spc="-25" dirty="0">
                <a:solidFill>
                  <a:srgbClr val="274E13"/>
                </a:solidFill>
                <a:latin typeface="Arial"/>
                <a:cs typeface="Arial"/>
              </a:rPr>
              <a:t> </a:t>
            </a:r>
            <a:r>
              <a:rPr lang="en-US" sz="1600" spc="-10" dirty="0">
                <a:solidFill>
                  <a:srgbClr val="274E13"/>
                </a:solidFill>
                <a:latin typeface="Arial"/>
                <a:cs typeface="Arial"/>
              </a:rPr>
              <a:t>Zuniga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CF1AA-3FD5-EE2D-60CE-0AD569593EA9}"/>
              </a:ext>
            </a:extLst>
          </p:cNvPr>
          <p:cNvSpPr>
            <a:spLocks noGrp="1"/>
          </p:cNvSpPr>
          <p:nvPr>
            <p:ph type="title"/>
          </p:nvPr>
        </p:nvSpPr>
        <p:spPr>
          <a:xfrm>
            <a:off x="384725" y="-29693"/>
            <a:ext cx="8374549" cy="1323439"/>
          </a:xfrm>
        </p:spPr>
        <p:txBody>
          <a:bodyPr/>
          <a:lstStyle/>
          <a:p>
            <a:r>
              <a:rPr lang="en-US" sz="4400" dirty="0">
                <a:latin typeface="Arial" panose="020B0604020202020204" pitchFamily="34" charset="0"/>
                <a:cs typeface="Arial" panose="020B0604020202020204" pitchFamily="34" charset="0"/>
              </a:rPr>
              <a:t>Questions Answered:</a:t>
            </a:r>
            <a:br>
              <a:rPr lang="en-US" dirty="0"/>
            </a:br>
            <a:endParaRPr lang="en-US" dirty="0"/>
          </a:p>
        </p:txBody>
      </p:sp>
      <p:sp>
        <p:nvSpPr>
          <p:cNvPr id="4" name="Rectangle 1">
            <a:extLst>
              <a:ext uri="{FF2B5EF4-FFF2-40B4-BE49-F238E27FC236}">
                <a16:creationId xmlns:a16="http://schemas.microsoft.com/office/drawing/2014/main" id="{E178C06D-ED78-0D8A-D927-CBB5B8BC139F}"/>
              </a:ext>
            </a:extLst>
          </p:cNvPr>
          <p:cNvSpPr>
            <a:spLocks noGrp="1" noChangeArrowheads="1"/>
          </p:cNvSpPr>
          <p:nvPr>
            <p:ph type="body" idx="1"/>
          </p:nvPr>
        </p:nvSpPr>
        <p:spPr bwMode="auto">
          <a:xfrm>
            <a:off x="371548" y="1478412"/>
            <a:ext cx="7216225" cy="2985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latin typeface="Arial" panose="020B0604020202020204" pitchFamily="34" charset="0"/>
                <a:ea typeface="+mj-ea"/>
                <a:cs typeface="Arial" panose="020B0604020202020204" pitchFamily="34" charset="0"/>
              </a:rPr>
              <a:t>To help our community learn a little more about you, please answer the following questions:</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latin typeface="Arial" panose="020B0604020202020204" pitchFamily="34" charset="0"/>
                <a:ea typeface="+mj-ea"/>
                <a:cs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AutoNum type="arabicPeriod"/>
              <a:tabLst/>
            </a:pPr>
            <a:r>
              <a:rPr lang="en-US" altLang="en-US" sz="1600" dirty="0">
                <a:latin typeface="Arial" panose="020B0604020202020204" pitchFamily="34" charset="0"/>
                <a:ea typeface="+mj-ea"/>
                <a:cs typeface="Arial" panose="020B0604020202020204" pitchFamily="34" charset="0"/>
              </a:rPr>
              <a:t>In which divisions do your children currently/have played?</a:t>
            </a:r>
          </a:p>
          <a:p>
            <a:pPr marL="457200" marR="0" lvl="1" indent="0" algn="l" defTabSz="914400" rtl="0" eaLnBrk="0" fontAlgn="base" latinLnBrk="0" hangingPunct="0">
              <a:lnSpc>
                <a:spcPct val="100000"/>
              </a:lnSpc>
              <a:spcBef>
                <a:spcPct val="0"/>
              </a:spcBef>
              <a:spcAft>
                <a:spcPct val="0"/>
              </a:spcAft>
              <a:buClrTx/>
              <a:buSzTx/>
              <a:buFontTx/>
              <a:buAutoNum type="arabicPeriod"/>
              <a:tabLst/>
            </a:pPr>
            <a:r>
              <a:rPr lang="en-US" altLang="en-US" sz="1600" dirty="0">
                <a:solidFill>
                  <a:schemeClr val="tx1"/>
                </a:solidFill>
                <a:latin typeface="Arial" panose="020B0604020202020204" pitchFamily="34" charset="0"/>
                <a:ea typeface="+mj-ea"/>
                <a:cs typeface="Arial" panose="020B0604020202020204" pitchFamily="34" charset="0"/>
              </a:rPr>
              <a:t>Example answer:  Son: </a:t>
            </a:r>
            <a:r>
              <a:rPr lang="en-US" altLang="en-US" sz="1600" dirty="0" err="1">
                <a:solidFill>
                  <a:schemeClr val="tx1"/>
                </a:solidFill>
                <a:latin typeface="Arial" panose="020B0604020202020204" pitchFamily="34" charset="0"/>
                <a:ea typeface="+mj-ea"/>
                <a:cs typeface="Arial" panose="020B0604020202020204" pitchFamily="34" charset="0"/>
              </a:rPr>
              <a:t>Teeball</a:t>
            </a:r>
            <a:r>
              <a:rPr lang="en-US" altLang="en-US" sz="1600" dirty="0">
                <a:solidFill>
                  <a:schemeClr val="tx1"/>
                </a:solidFill>
                <a:latin typeface="Arial" panose="020B0604020202020204" pitchFamily="34" charset="0"/>
                <a:ea typeface="+mj-ea"/>
                <a:cs typeface="Arial" panose="020B0604020202020204" pitchFamily="34" charset="0"/>
              </a:rPr>
              <a:t> through Seniors Baseball to include All Stars</a:t>
            </a:r>
          </a:p>
          <a:p>
            <a:pPr marL="0" marR="0" lvl="0" indent="0" algn="l" defTabSz="914400" rtl="0" eaLnBrk="0" fontAlgn="base" latinLnBrk="0" hangingPunct="0">
              <a:lnSpc>
                <a:spcPct val="100000"/>
              </a:lnSpc>
              <a:spcBef>
                <a:spcPct val="0"/>
              </a:spcBef>
              <a:spcAft>
                <a:spcPct val="0"/>
              </a:spcAft>
              <a:buClrTx/>
              <a:buSzTx/>
              <a:buFontTx/>
              <a:buAutoNum type="arabicPeriod"/>
              <a:tabLst/>
            </a:pPr>
            <a:endParaRPr lang="en-US" altLang="en-US" sz="1600" dirty="0">
              <a:latin typeface="Arial" panose="020B0604020202020204" pitchFamily="34" charset="0"/>
              <a:ea typeface="+mj-ea"/>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lang="en-US" altLang="en-US" sz="1600" dirty="0">
                <a:latin typeface="Arial" panose="020B0604020202020204" pitchFamily="34" charset="0"/>
                <a:ea typeface="+mj-ea"/>
                <a:cs typeface="Arial" panose="020B0604020202020204" pitchFamily="34" charset="0"/>
              </a:rPr>
              <a:t>Please list your NNLL volunteer services and number of years of contribution.</a:t>
            </a:r>
          </a:p>
          <a:p>
            <a:pPr marL="0" marR="0" lvl="0" indent="0" algn="l" defTabSz="914400" rtl="0" eaLnBrk="0" fontAlgn="base" latinLnBrk="0" hangingPunct="0">
              <a:lnSpc>
                <a:spcPct val="100000"/>
              </a:lnSpc>
              <a:spcBef>
                <a:spcPct val="0"/>
              </a:spcBef>
              <a:spcAft>
                <a:spcPct val="0"/>
              </a:spcAft>
              <a:buClrTx/>
              <a:buSzTx/>
              <a:buFontTx/>
              <a:buAutoNum type="arabicPeriod"/>
              <a:tabLst/>
            </a:pPr>
            <a:endParaRPr lang="en-US" altLang="en-US" sz="1600" dirty="0">
              <a:latin typeface="Arial" panose="020B0604020202020204" pitchFamily="34" charset="0"/>
              <a:ea typeface="+mj-ea"/>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lang="en-US" altLang="en-US" sz="1600" dirty="0">
                <a:latin typeface="Arial" panose="020B0604020202020204" pitchFamily="34" charset="0"/>
                <a:ea typeface="+mj-ea"/>
                <a:cs typeface="Arial" panose="020B0604020202020204" pitchFamily="34" charset="0"/>
              </a:rPr>
              <a:t>Please list any other relevant youth volunteer services or certifications.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05752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Amy Bingham</a:t>
            </a:r>
            <a:br>
              <a:rPr lang="en-US" sz="4400" dirty="0">
                <a:latin typeface="Arial"/>
                <a:cs typeface="Arial"/>
              </a:rPr>
            </a:br>
            <a:endParaRPr spc="-175" dirty="0"/>
          </a:p>
        </p:txBody>
      </p:sp>
      <p:sp>
        <p:nvSpPr>
          <p:cNvPr id="6" name="TextBox 5">
            <a:extLst>
              <a:ext uri="{FF2B5EF4-FFF2-40B4-BE49-F238E27FC236}">
                <a16:creationId xmlns:a16="http://schemas.microsoft.com/office/drawing/2014/main" id="{6505AB85-1314-282A-A428-668FFB8AC3FF}"/>
              </a:ext>
            </a:extLst>
          </p:cNvPr>
          <p:cNvSpPr txBox="1"/>
          <p:nvPr/>
        </p:nvSpPr>
        <p:spPr>
          <a:xfrm>
            <a:off x="304800" y="1733549"/>
            <a:ext cx="7848600" cy="2308324"/>
          </a:xfrm>
          <a:prstGeom prst="rect">
            <a:avLst/>
          </a:prstGeom>
          <a:noFill/>
        </p:spPr>
        <p:txBody>
          <a:bodyPr wrap="square">
            <a:spAutoFit/>
          </a:bodyPr>
          <a:lstStyle/>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1. Daughter in Softball</a:t>
            </a:r>
          </a:p>
          <a:p>
            <a:pPr marL="0" marR="0">
              <a:spcBef>
                <a:spcPts val="0"/>
              </a:spcBef>
              <a:spcAft>
                <a:spcPts val="0"/>
              </a:spcAft>
            </a:pPr>
            <a:endParaRPr lang="en-US" sz="1600" dirty="0">
              <a:latin typeface="Arial" panose="020B0604020202020204" pitchFamily="34" charset="0"/>
              <a:ea typeface="Times New Roman" panose="02020603050405020304" pitchFamily="18"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2. This will be my 5th year with NNLL. I have an extensive background in softball as a player, and as a coach. My passion for the sport and excitement to see the growth in skill and in the confidence of our female athletes drives my desire to always do better....do more.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r>
              <a:rPr lang="en-US" sz="1600" dirty="0">
                <a:effectLst/>
                <a:latin typeface="Arial" panose="020B0604020202020204" pitchFamily="34" charset="0"/>
                <a:ea typeface="Times New Roman" panose="02020603050405020304" pitchFamily="18" charset="0"/>
                <a:cs typeface="Arial" panose="020B0604020202020204" pitchFamily="34" charset="0"/>
              </a:rPr>
              <a:t>3. Off the field I am a mom &amp; a special education teacher. When I'm not coaching my daughter, I'm on the sidelines at my son's Cal Poly football games.</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723942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Kenny Britton</a:t>
            </a:r>
            <a:br>
              <a:rPr lang="en-US" sz="4400" dirty="0">
                <a:latin typeface="Arial"/>
                <a:cs typeface="Arial"/>
              </a:rPr>
            </a:br>
            <a:endParaRPr spc="-175" dirty="0"/>
          </a:p>
        </p:txBody>
      </p:sp>
      <p:sp>
        <p:nvSpPr>
          <p:cNvPr id="4" name="TextBox 3">
            <a:extLst>
              <a:ext uri="{FF2B5EF4-FFF2-40B4-BE49-F238E27FC236}">
                <a16:creationId xmlns:a16="http://schemas.microsoft.com/office/drawing/2014/main" id="{276A85D1-7C3F-A81D-D1AF-9F2302C43DD7}"/>
              </a:ext>
            </a:extLst>
          </p:cNvPr>
          <p:cNvSpPr txBox="1"/>
          <p:nvPr/>
        </p:nvSpPr>
        <p:spPr>
          <a:xfrm>
            <a:off x="152400" y="1390107"/>
            <a:ext cx="8073475" cy="3539430"/>
          </a:xfrm>
          <a:prstGeom prst="rect">
            <a:avLst/>
          </a:prstGeom>
          <a:noFill/>
        </p:spPr>
        <p:txBody>
          <a:bodyPr wrap="square">
            <a:spAutoFit/>
          </a:bodyPr>
          <a:lstStyle/>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1. All three of my kids have played for NNLL. My oldest son Jaxson has played from </a:t>
            </a:r>
            <a:r>
              <a:rPr lang="en-US" sz="1600" dirty="0" err="1">
                <a:effectLst/>
                <a:latin typeface="Arial" panose="020B0604020202020204" pitchFamily="34" charset="0"/>
                <a:ea typeface="Times New Roman" panose="02020603050405020304" pitchFamily="18" charset="0"/>
                <a:cs typeface="Arial" panose="020B0604020202020204" pitchFamily="34" charset="0"/>
              </a:rPr>
              <a:t>Tball</a:t>
            </a:r>
            <a:r>
              <a:rPr lang="en-US" sz="1600" dirty="0">
                <a:effectLst/>
                <a:latin typeface="Arial" panose="020B0604020202020204" pitchFamily="34" charset="0"/>
                <a:ea typeface="Times New Roman" panose="02020603050405020304" pitchFamily="18" charset="0"/>
                <a:cs typeface="Arial" panose="020B0604020202020204" pitchFamily="34" charset="0"/>
              </a:rPr>
              <a:t>- Majors. My middle son Luke has played </a:t>
            </a:r>
            <a:r>
              <a:rPr lang="en-US" sz="1600" dirty="0" err="1">
                <a:effectLst/>
                <a:latin typeface="Arial" panose="020B0604020202020204" pitchFamily="34" charset="0"/>
                <a:ea typeface="Times New Roman" panose="02020603050405020304" pitchFamily="18" charset="0"/>
                <a:cs typeface="Arial" panose="020B0604020202020204" pitchFamily="34" charset="0"/>
              </a:rPr>
              <a:t>Tball</a:t>
            </a:r>
            <a:r>
              <a:rPr lang="en-US" sz="1600" dirty="0">
                <a:effectLst/>
                <a:latin typeface="Arial" panose="020B0604020202020204" pitchFamily="34" charset="0"/>
                <a:ea typeface="Times New Roman" panose="02020603050405020304" pitchFamily="18" charset="0"/>
                <a:cs typeface="Arial" panose="020B0604020202020204" pitchFamily="34" charset="0"/>
              </a:rPr>
              <a:t>-AAA and </a:t>
            </a:r>
            <a:r>
              <a:rPr lang="en-US" sz="1600" dirty="0" err="1">
                <a:effectLst/>
                <a:latin typeface="Arial" panose="020B0604020202020204" pitchFamily="34" charset="0"/>
                <a:ea typeface="Times New Roman" panose="02020603050405020304" pitchFamily="18" charset="0"/>
                <a:cs typeface="Arial" panose="020B0604020202020204" pitchFamily="34" charset="0"/>
              </a:rPr>
              <a:t>allstars</a:t>
            </a:r>
            <a:r>
              <a:rPr lang="en-US" sz="1600" dirty="0">
                <a:effectLst/>
                <a:latin typeface="Arial" panose="020B0604020202020204" pitchFamily="34" charset="0"/>
                <a:ea typeface="Times New Roman" panose="02020603050405020304" pitchFamily="18" charset="0"/>
                <a:cs typeface="Arial" panose="020B0604020202020204" pitchFamily="34" charset="0"/>
              </a:rPr>
              <a:t> this year. My daughter Sadie has played 6u and 8u softball.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2. I have been a head and assistant coach for both my sons. I coached my oldest sons </a:t>
            </a:r>
            <a:r>
              <a:rPr lang="en-US" sz="1600" dirty="0" err="1">
                <a:effectLst/>
                <a:latin typeface="Arial" panose="020B0604020202020204" pitchFamily="34" charset="0"/>
                <a:ea typeface="Times New Roman" panose="02020603050405020304" pitchFamily="18" charset="0"/>
                <a:cs typeface="Arial" panose="020B0604020202020204" pitchFamily="34" charset="0"/>
              </a:rPr>
              <a:t>tball</a:t>
            </a:r>
            <a:r>
              <a:rPr lang="en-US" sz="1600" dirty="0">
                <a:effectLst/>
                <a:latin typeface="Arial" panose="020B0604020202020204" pitchFamily="34" charset="0"/>
                <a:ea typeface="Times New Roman" panose="02020603050405020304" pitchFamily="18" charset="0"/>
                <a:cs typeface="Arial" panose="020B0604020202020204" pitchFamily="34" charset="0"/>
              </a:rPr>
              <a:t> and rookie teams and assistant coached with him this year on the Majors Miami Hurricanes team. I have also done scorekeeping on GC and book. I have contributed at 4-5 years in some capacity with NNLL.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3. While getting my Firefighter 1 certification I was a volunteer for the Sacramento Fire Department. We went to numerous events for the community for children and adults, I did that for 2.5 years. Now working for Cal Fire we go to fairs, schools and other public events serving and teaching the community and schools about fire safety. Also, years ago I was a big brother as part of the big brothers/big sisters program. </a:t>
            </a:r>
            <a:endParaRPr lang="en-US" sz="16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1333483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Rachel </a:t>
            </a:r>
            <a:r>
              <a:rPr lang="en-US" sz="4400" dirty="0" err="1">
                <a:solidFill>
                  <a:srgbClr val="274E13"/>
                </a:solidFill>
                <a:latin typeface="Arial"/>
                <a:cs typeface="Arial"/>
              </a:rPr>
              <a:t>Castagnola</a:t>
            </a:r>
            <a:br>
              <a:rPr lang="en-US" sz="4400" dirty="0">
                <a:latin typeface="Arial"/>
                <a:cs typeface="Arial"/>
              </a:rPr>
            </a:br>
            <a:endParaRPr spc="-175" dirty="0"/>
          </a:p>
        </p:txBody>
      </p:sp>
      <p:sp>
        <p:nvSpPr>
          <p:cNvPr id="6" name="TextBox 5">
            <a:extLst>
              <a:ext uri="{FF2B5EF4-FFF2-40B4-BE49-F238E27FC236}">
                <a16:creationId xmlns:a16="http://schemas.microsoft.com/office/drawing/2014/main" id="{0254D764-174C-4EE0-67A2-B3811DACE3AC}"/>
              </a:ext>
            </a:extLst>
          </p:cNvPr>
          <p:cNvSpPr txBox="1"/>
          <p:nvPr/>
        </p:nvSpPr>
        <p:spPr>
          <a:xfrm>
            <a:off x="304800" y="1983679"/>
            <a:ext cx="7042770" cy="1569660"/>
          </a:xfrm>
          <a:prstGeom prst="rect">
            <a:avLst/>
          </a:prstGeom>
          <a:noFill/>
        </p:spPr>
        <p:txBody>
          <a:bodyPr wrap="square">
            <a:spAutoFit/>
          </a:bodyPr>
          <a:lstStyle/>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1. My daughter has played Minor A, AA, AAA, and will be playing Majors this year with NNLL. She was also on All-Stars for 2 years 10’s and 11’s. She played T-ball and farm at another Little league (CGLL).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2. I have been assistant coach 3 years and team parent every year she has played at. NNLL. I have also been score keeper for 1 year.</a:t>
            </a:r>
            <a:endParaRPr lang="en-US" sz="16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91771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1367041"/>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a:t>
            </a:r>
            <a:r>
              <a:rPr lang="en-US" sz="4400" dirty="0" err="1">
                <a:solidFill>
                  <a:srgbClr val="274E13"/>
                </a:solidFill>
                <a:latin typeface="Arial"/>
                <a:cs typeface="Arial"/>
              </a:rPr>
              <a:t>Tinamarie</a:t>
            </a:r>
            <a:r>
              <a:rPr lang="en-US" sz="4400" dirty="0">
                <a:solidFill>
                  <a:srgbClr val="274E13"/>
                </a:solidFill>
                <a:latin typeface="Arial"/>
                <a:cs typeface="Arial"/>
              </a:rPr>
              <a:t> De Teresa</a:t>
            </a:r>
            <a:endParaRPr spc="-175" dirty="0"/>
          </a:p>
        </p:txBody>
      </p:sp>
      <p:sp>
        <p:nvSpPr>
          <p:cNvPr id="4" name="TextBox 3">
            <a:extLst>
              <a:ext uri="{FF2B5EF4-FFF2-40B4-BE49-F238E27FC236}">
                <a16:creationId xmlns:a16="http://schemas.microsoft.com/office/drawing/2014/main" id="{F8BBA965-0C2C-B564-ECB7-A26F03D58D0B}"/>
              </a:ext>
            </a:extLst>
          </p:cNvPr>
          <p:cNvSpPr txBox="1"/>
          <p:nvPr/>
        </p:nvSpPr>
        <p:spPr>
          <a:xfrm>
            <a:off x="384725" y="2038350"/>
            <a:ext cx="6473275" cy="2585323"/>
          </a:xfrm>
          <a:prstGeom prst="rect">
            <a:avLst/>
          </a:prstGeom>
          <a:noFill/>
        </p:spPr>
        <p:txBody>
          <a:bodyPr wrap="square">
            <a:spAutoFit/>
          </a:bodyPr>
          <a:lstStyle/>
          <a:p>
            <a:r>
              <a:rPr lang="en-US" sz="1600" dirty="0">
                <a:effectLst/>
                <a:latin typeface="Arial" panose="020B0604020202020204" pitchFamily="34" charset="0"/>
                <a:ea typeface="Times New Roman" panose="02020603050405020304" pitchFamily="18" charset="0"/>
                <a:cs typeface="Arial" panose="020B0604020202020204" pitchFamily="34" charset="0"/>
              </a:rPr>
              <a:t>1. Daughter softball 10U/12U -Mia De Teresa</a:t>
            </a:r>
          </a:p>
          <a:p>
            <a:endParaRPr lang="en-US" sz="1600" dirty="0">
              <a:latin typeface="Arial" panose="020B0604020202020204" pitchFamily="34" charset="0"/>
              <a:ea typeface="Times New Roman" panose="02020603050405020304" pitchFamily="18"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2. Last four years, team mom each year and assistant coach Please list any other relevant youth volunteer services or certifications.</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3. Volunteer for leadership roles and part of utility organizations and committees. Part of women in utilities, Hispanic community volunteer work, habitat for humanity, volunteer for </a:t>
            </a:r>
            <a:r>
              <a:rPr lang="en-US" sz="1600" dirty="0" err="1">
                <a:effectLst/>
                <a:latin typeface="Arial" panose="020B0604020202020204" pitchFamily="34" charset="0"/>
                <a:ea typeface="Times New Roman" panose="02020603050405020304" pitchFamily="18" charset="0"/>
                <a:cs typeface="Arial" panose="020B0604020202020204" pitchFamily="34" charset="0"/>
              </a:rPr>
              <a:t>spca</a:t>
            </a:r>
            <a:r>
              <a:rPr lang="en-US" sz="1600" dirty="0">
                <a:effectLst/>
                <a:latin typeface="Arial" panose="020B0604020202020204" pitchFamily="34" charset="0"/>
                <a:ea typeface="Times New Roman" panose="02020603050405020304" pitchFamily="18" charset="0"/>
                <a:cs typeface="Arial" panose="020B0604020202020204" pitchFamily="34" charset="0"/>
              </a:rPr>
              <a:t> - front street animal center</a:t>
            </a:r>
            <a:endParaRPr lang="en-US" sz="1600" dirty="0">
              <a:effectLst/>
              <a:latin typeface="Arial" panose="020B0604020202020204" pitchFamily="34" charset="0"/>
              <a:ea typeface="Aptos" panose="020B0004020202020204" pitchFamily="34" charset="0"/>
              <a:cs typeface="Arial" panose="020B0604020202020204" pitchFamily="34" charset="0"/>
            </a:endParaRPr>
          </a:p>
          <a:p>
            <a:r>
              <a:rPr lang="en-US" sz="1800" dirty="0">
                <a:effectLst/>
                <a:latin typeface="Aptos" panose="020B0004020202020204" pitchFamily="34" charset="0"/>
                <a:ea typeface="Times New Roman" panose="02020603050405020304" pitchFamily="18" charset="0"/>
                <a:cs typeface="Aptos" panose="020B0004020202020204" pitchFamily="34" charset="0"/>
              </a:rPr>
              <a:t> </a:t>
            </a:r>
            <a:endParaRPr lang="en-US" dirty="0"/>
          </a:p>
        </p:txBody>
      </p:sp>
    </p:spTree>
    <p:extLst>
      <p:ext uri="{BB962C8B-B14F-4D97-AF65-F5344CB8AC3E}">
        <p14:creationId xmlns:p14="http://schemas.microsoft.com/office/powerpoint/2010/main" val="2808763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Melissa </a:t>
            </a:r>
            <a:r>
              <a:rPr lang="en-US" sz="4400" dirty="0" err="1">
                <a:solidFill>
                  <a:srgbClr val="274E13"/>
                </a:solidFill>
                <a:latin typeface="Arial"/>
                <a:cs typeface="Arial"/>
              </a:rPr>
              <a:t>Dhanis</a:t>
            </a:r>
            <a:br>
              <a:rPr lang="en-US" sz="4400" dirty="0">
                <a:latin typeface="Arial"/>
                <a:cs typeface="Arial"/>
              </a:rPr>
            </a:br>
            <a:endParaRPr spc="-175" dirty="0"/>
          </a:p>
        </p:txBody>
      </p:sp>
      <p:sp>
        <p:nvSpPr>
          <p:cNvPr id="6" name="TextBox 5">
            <a:extLst>
              <a:ext uri="{FF2B5EF4-FFF2-40B4-BE49-F238E27FC236}">
                <a16:creationId xmlns:a16="http://schemas.microsoft.com/office/drawing/2014/main" id="{550393B9-F606-ADD7-8A5D-29C6F76C9DEC}"/>
              </a:ext>
            </a:extLst>
          </p:cNvPr>
          <p:cNvSpPr txBox="1"/>
          <p:nvPr/>
        </p:nvSpPr>
        <p:spPr>
          <a:xfrm>
            <a:off x="357224" y="1999578"/>
            <a:ext cx="7391400" cy="1815882"/>
          </a:xfrm>
          <a:prstGeom prst="rect">
            <a:avLst/>
          </a:prstGeom>
          <a:noFill/>
        </p:spPr>
        <p:txBody>
          <a:bodyPr wrap="square">
            <a:spAutoFit/>
          </a:bodyPr>
          <a:lstStyle/>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1. Three boys that have played since </a:t>
            </a:r>
            <a:r>
              <a:rPr lang="en-US" sz="1600" dirty="0" err="1">
                <a:effectLst/>
                <a:latin typeface="Arial" panose="020B0604020202020204" pitchFamily="34" charset="0"/>
                <a:ea typeface="Times New Roman" panose="02020603050405020304" pitchFamily="18" charset="0"/>
                <a:cs typeface="Arial" panose="020B0604020202020204" pitchFamily="34" charset="0"/>
              </a:rPr>
              <a:t>tball</a:t>
            </a:r>
            <a:r>
              <a:rPr lang="en-US" sz="1600" dirty="0">
                <a:effectLst/>
                <a:latin typeface="Arial" panose="020B0604020202020204" pitchFamily="34" charset="0"/>
                <a:ea typeface="Times New Roman" panose="02020603050405020304" pitchFamily="18" charset="0"/>
                <a:cs typeface="Arial" panose="020B0604020202020204" pitchFamily="34" charset="0"/>
              </a:rPr>
              <a:t>. This last year they were in 50/70, majors and AA.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2. I have been on the board the last 2 seasons as safety officer.  Prior to that I volunteered with each of my kid's teams as team parent. </a:t>
            </a:r>
          </a:p>
          <a:p>
            <a:pPr marL="0" marR="0">
              <a:spcBef>
                <a:spcPts val="0"/>
              </a:spcBef>
              <a:spcAft>
                <a:spcPts val="0"/>
              </a:spcAft>
            </a:pPr>
            <a:endParaRPr lang="en-US" sz="1600" dirty="0">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Aptos" panose="020B0004020202020204" pitchFamily="34" charset="0"/>
                <a:cs typeface="Arial" panose="020B0604020202020204" pitchFamily="34" charset="0"/>
              </a:rPr>
              <a:t>*Returning Board Member</a:t>
            </a:r>
          </a:p>
        </p:txBody>
      </p:sp>
    </p:spTree>
    <p:extLst>
      <p:ext uri="{BB962C8B-B14F-4D97-AF65-F5344CB8AC3E}">
        <p14:creationId xmlns:p14="http://schemas.microsoft.com/office/powerpoint/2010/main" val="2059078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Angela Fisher</a:t>
            </a:r>
            <a:br>
              <a:rPr lang="en-US" sz="4400" dirty="0">
                <a:latin typeface="Arial"/>
                <a:cs typeface="Arial"/>
              </a:rPr>
            </a:br>
            <a:endParaRPr spc="-175" dirty="0"/>
          </a:p>
        </p:txBody>
      </p:sp>
      <p:sp>
        <p:nvSpPr>
          <p:cNvPr id="6" name="TextBox 5">
            <a:extLst>
              <a:ext uri="{FF2B5EF4-FFF2-40B4-BE49-F238E27FC236}">
                <a16:creationId xmlns:a16="http://schemas.microsoft.com/office/drawing/2014/main" id="{9344A180-3729-A115-D718-147D65A22258}"/>
              </a:ext>
            </a:extLst>
          </p:cNvPr>
          <p:cNvSpPr txBox="1"/>
          <p:nvPr/>
        </p:nvSpPr>
        <p:spPr>
          <a:xfrm>
            <a:off x="417382" y="1983679"/>
            <a:ext cx="6553200" cy="2123658"/>
          </a:xfrm>
          <a:prstGeom prst="rect">
            <a:avLst/>
          </a:prstGeom>
          <a:noFill/>
        </p:spPr>
        <p:txBody>
          <a:bodyPr wrap="square">
            <a:spAutoFit/>
          </a:bodyPr>
          <a:lstStyle/>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1. Son: T-Ball through Single A, current player.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Daughter: T-Ball through 12U to include All Stars.</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120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2. NNLL manager/coach 2015 through 2022. Served on board as League Administrator for the past two seasons. </a:t>
            </a:r>
          </a:p>
          <a:p>
            <a:pPr marL="0" marR="0">
              <a:spcBef>
                <a:spcPts val="0"/>
              </a:spcBef>
              <a:spcAft>
                <a:spcPts val="1200"/>
              </a:spcAft>
            </a:pPr>
            <a:endParaRPr lang="en-US" sz="1600" dirty="0">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1200"/>
              </a:spcAft>
            </a:pPr>
            <a:r>
              <a:rPr lang="en-US" sz="1600" dirty="0">
                <a:effectLst/>
                <a:latin typeface="Arial" panose="020B0604020202020204" pitchFamily="34" charset="0"/>
                <a:ea typeface="Aptos" panose="020B0004020202020204" pitchFamily="34" charset="0"/>
                <a:cs typeface="Arial" panose="020B0604020202020204" pitchFamily="34" charset="0"/>
              </a:rPr>
              <a:t>*Returning Board Member</a:t>
            </a:r>
          </a:p>
        </p:txBody>
      </p:sp>
    </p:spTree>
    <p:extLst>
      <p:ext uri="{BB962C8B-B14F-4D97-AF65-F5344CB8AC3E}">
        <p14:creationId xmlns:p14="http://schemas.microsoft.com/office/powerpoint/2010/main" val="21357806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Nydia Godoy</a:t>
            </a:r>
            <a:br>
              <a:rPr lang="en-US" sz="4400" dirty="0">
                <a:latin typeface="Arial"/>
                <a:cs typeface="Arial"/>
              </a:rPr>
            </a:br>
            <a:endParaRPr spc="-175" dirty="0"/>
          </a:p>
        </p:txBody>
      </p:sp>
      <p:sp>
        <p:nvSpPr>
          <p:cNvPr id="6" name="TextBox 5">
            <a:extLst>
              <a:ext uri="{FF2B5EF4-FFF2-40B4-BE49-F238E27FC236}">
                <a16:creationId xmlns:a16="http://schemas.microsoft.com/office/drawing/2014/main" id="{20F12201-BD7A-ADE4-B987-62EBEE8AC6B6}"/>
              </a:ext>
            </a:extLst>
          </p:cNvPr>
          <p:cNvSpPr txBox="1"/>
          <p:nvPr/>
        </p:nvSpPr>
        <p:spPr>
          <a:xfrm>
            <a:off x="266699" y="1713272"/>
            <a:ext cx="8610600" cy="2677656"/>
          </a:xfrm>
          <a:prstGeom prst="rect">
            <a:avLst/>
          </a:prstGeom>
          <a:noFill/>
        </p:spPr>
        <p:txBody>
          <a:bodyPr wrap="square">
            <a:spAutoFit/>
          </a:bodyPr>
          <a:lstStyle/>
          <a:p>
            <a:pPr marL="0" marR="0">
              <a:spcBef>
                <a:spcPts val="0"/>
              </a:spcBef>
              <a:spcAft>
                <a:spcPts val="0"/>
              </a:spcAft>
            </a:pPr>
            <a:r>
              <a:rPr lang="en-US" sz="1400" dirty="0">
                <a:effectLst/>
                <a:latin typeface="Arial" panose="020B0604020202020204" pitchFamily="34" charset="0"/>
                <a:ea typeface="Times New Roman" panose="02020603050405020304" pitchFamily="18" charset="0"/>
                <a:cs typeface="Arial" panose="020B0604020202020204" pitchFamily="34" charset="0"/>
              </a:rPr>
              <a:t>1. My daughter is currently playing the 10U Softball division. She started in NNLL with Fall Ball in 2023 and just finished her spring season by getting a chance to play on the 8/9/10 All Star Team.  She will be playing 10U Fall Ball next. </a:t>
            </a:r>
            <a:endParaRPr lang="en-US" sz="14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400" dirty="0">
                <a:effectLst/>
                <a:latin typeface="Arial" panose="020B0604020202020204" pitchFamily="34" charset="0"/>
                <a:ea typeface="Times New Roman" panose="02020603050405020304" pitchFamily="18" charset="0"/>
                <a:cs typeface="Arial" panose="020B0604020202020204" pitchFamily="34" charset="0"/>
              </a:rPr>
              <a:t> </a:t>
            </a:r>
            <a:endParaRPr lang="en-US" sz="14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400" dirty="0">
                <a:effectLst/>
                <a:latin typeface="Arial" panose="020B0604020202020204" pitchFamily="34" charset="0"/>
                <a:ea typeface="Times New Roman" panose="02020603050405020304" pitchFamily="18" charset="0"/>
                <a:cs typeface="Arial" panose="020B0604020202020204" pitchFamily="34" charset="0"/>
              </a:rPr>
              <a:t>2. Most recently, I helped in the Team Parent and Scorekeeper roles for Fall and Spring Seasons. Additionally, I have a college age son who played with NNLL the majority of his Little League years with a few years in RLLL in between. Starting in Tee Ball and ending on the NNLL All Stars Majors team.  During his time in Little League I served as the Information Officer on the RLLL board but also helped with the Safety Officer Role and Player Agent duties as well as helping run the All Star tournaments. </a:t>
            </a:r>
            <a:endParaRPr lang="en-US" sz="14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400" dirty="0">
                <a:effectLst/>
                <a:latin typeface="Arial" panose="020B0604020202020204" pitchFamily="34" charset="0"/>
                <a:ea typeface="Times New Roman" panose="02020603050405020304" pitchFamily="18" charset="0"/>
                <a:cs typeface="Arial" panose="020B0604020202020204" pitchFamily="34" charset="0"/>
              </a:rPr>
              <a:t> </a:t>
            </a:r>
            <a:endParaRPr lang="en-US" sz="14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400" dirty="0">
                <a:effectLst/>
                <a:latin typeface="Arial" panose="020B0604020202020204" pitchFamily="34" charset="0"/>
                <a:ea typeface="Times New Roman" panose="02020603050405020304" pitchFamily="18" charset="0"/>
                <a:cs typeface="Arial" panose="020B0604020202020204" pitchFamily="34" charset="0"/>
              </a:rPr>
              <a:t>3. My other volunteer experience include taking on lead roles in the parent volunteer group at my children's schools. </a:t>
            </a:r>
            <a:endParaRPr lang="en-US" sz="14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8792109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Josh Guerrero</a:t>
            </a:r>
            <a:br>
              <a:rPr lang="en-US" sz="4400" dirty="0">
                <a:latin typeface="Arial"/>
                <a:cs typeface="Arial"/>
              </a:rPr>
            </a:br>
            <a:endParaRPr spc="-175" dirty="0"/>
          </a:p>
        </p:txBody>
      </p:sp>
      <p:sp>
        <p:nvSpPr>
          <p:cNvPr id="6" name="TextBox 5">
            <a:extLst>
              <a:ext uri="{FF2B5EF4-FFF2-40B4-BE49-F238E27FC236}">
                <a16:creationId xmlns:a16="http://schemas.microsoft.com/office/drawing/2014/main" id="{4ABADF17-955B-C3D2-A29B-340A6360EA49}"/>
              </a:ext>
            </a:extLst>
          </p:cNvPr>
          <p:cNvSpPr txBox="1"/>
          <p:nvPr/>
        </p:nvSpPr>
        <p:spPr>
          <a:xfrm>
            <a:off x="533400" y="1809750"/>
            <a:ext cx="6553200" cy="2308324"/>
          </a:xfrm>
          <a:prstGeom prst="rect">
            <a:avLst/>
          </a:prstGeom>
          <a:noFill/>
        </p:spPr>
        <p:txBody>
          <a:bodyPr wrap="square">
            <a:spAutoFit/>
          </a:bodyPr>
          <a:lstStyle/>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1. I have 3 sons that have been playing in NNLL the past 7 years.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 Jett- TBall - 50/70</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b. Cruz- </a:t>
            </a:r>
            <a:r>
              <a:rPr lang="en-US" sz="1600" dirty="0" err="1">
                <a:effectLst/>
                <a:latin typeface="Arial" panose="020B0604020202020204" pitchFamily="34" charset="0"/>
                <a:ea typeface="Times New Roman" panose="02020603050405020304" pitchFamily="18" charset="0"/>
                <a:cs typeface="Arial" panose="020B0604020202020204" pitchFamily="34" charset="0"/>
              </a:rPr>
              <a:t>Tball</a:t>
            </a:r>
            <a:r>
              <a:rPr lang="en-US" sz="1600" dirty="0">
                <a:effectLst/>
                <a:latin typeface="Arial" panose="020B0604020202020204" pitchFamily="34" charset="0"/>
                <a:ea typeface="Times New Roman" panose="02020603050405020304" pitchFamily="18" charset="0"/>
                <a:cs typeface="Arial" panose="020B0604020202020204" pitchFamily="34" charset="0"/>
              </a:rPr>
              <a:t> - AAA</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c. Dash- </a:t>
            </a:r>
            <a:r>
              <a:rPr lang="en-US" sz="1600" dirty="0" err="1">
                <a:effectLst/>
                <a:latin typeface="Arial" panose="020B0604020202020204" pitchFamily="34" charset="0"/>
                <a:ea typeface="Times New Roman" panose="02020603050405020304" pitchFamily="18" charset="0"/>
                <a:cs typeface="Arial" panose="020B0604020202020204" pitchFamily="34" charset="0"/>
              </a:rPr>
              <a:t>Tball</a:t>
            </a:r>
            <a:r>
              <a:rPr lang="en-US" sz="1600" dirty="0">
                <a:effectLst/>
                <a:latin typeface="Arial" panose="020B0604020202020204" pitchFamily="34" charset="0"/>
                <a:ea typeface="Times New Roman" panose="02020603050405020304" pitchFamily="18" charset="0"/>
                <a:cs typeface="Arial" panose="020B0604020202020204" pitchFamily="34" charset="0"/>
              </a:rPr>
              <a:t> - AA</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2. I've been Managing/Coaching for 7 years now.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3. Along with baseball, I've also coached youth basketball and soccer in Natomas. </a:t>
            </a:r>
            <a:endParaRPr lang="en-US" sz="16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923842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Emilio Haro</a:t>
            </a:r>
            <a:br>
              <a:rPr lang="en-US" sz="4400" dirty="0">
                <a:latin typeface="Arial"/>
                <a:cs typeface="Arial"/>
              </a:rPr>
            </a:br>
            <a:endParaRPr spc="-175" dirty="0"/>
          </a:p>
        </p:txBody>
      </p:sp>
      <p:sp>
        <p:nvSpPr>
          <p:cNvPr id="6" name="TextBox 5">
            <a:extLst>
              <a:ext uri="{FF2B5EF4-FFF2-40B4-BE49-F238E27FC236}">
                <a16:creationId xmlns:a16="http://schemas.microsoft.com/office/drawing/2014/main" id="{C4B3EAE3-E957-B725-7305-42175122975D}"/>
              </a:ext>
            </a:extLst>
          </p:cNvPr>
          <p:cNvSpPr txBox="1"/>
          <p:nvPr/>
        </p:nvSpPr>
        <p:spPr>
          <a:xfrm>
            <a:off x="228600" y="1759438"/>
            <a:ext cx="8374549" cy="2800767"/>
          </a:xfrm>
          <a:prstGeom prst="rect">
            <a:avLst/>
          </a:prstGeom>
          <a:noFill/>
        </p:spPr>
        <p:txBody>
          <a:bodyPr wrap="square">
            <a:spAutoFit/>
          </a:bodyPr>
          <a:lstStyle/>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1. I have 4 kids who have all played in NNLL in AAA majors 50/70 juniors Softball T-ball and 8U Softball. 2 boys were in all stars. One in Juniors and one in 11s.</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2. Going into my 3rd year with NNLL. Managed 2 teams my first year and this will be my second year as a Board member.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3. I have been a board member with multiple leagues including Rocklin pony league and Natomas Youth baseball. Also coached football soccer and was a Catchiest at St. </a:t>
            </a:r>
            <a:r>
              <a:rPr lang="en-US" sz="1600" dirty="0" err="1">
                <a:effectLst/>
                <a:latin typeface="Arial" panose="020B0604020202020204" pitchFamily="34" charset="0"/>
                <a:ea typeface="Times New Roman" panose="02020603050405020304" pitchFamily="18" charset="0"/>
                <a:cs typeface="Arial" panose="020B0604020202020204" pitchFamily="34" charset="0"/>
              </a:rPr>
              <a:t>Philomene</a:t>
            </a:r>
            <a:r>
              <a:rPr lang="en-US" sz="1600" dirty="0">
                <a:effectLst/>
                <a:latin typeface="Arial" panose="020B0604020202020204" pitchFamily="34" charset="0"/>
                <a:ea typeface="Times New Roman" panose="02020603050405020304" pitchFamily="18" charset="0"/>
                <a:cs typeface="Arial" panose="020B0604020202020204" pitchFamily="34" charset="0"/>
              </a:rPr>
              <a:t> Catholic Church for 5 years. </a:t>
            </a:r>
          </a:p>
          <a:p>
            <a:pPr marL="0" marR="0">
              <a:spcBef>
                <a:spcPts val="0"/>
              </a:spcBef>
              <a:spcAft>
                <a:spcPts val="0"/>
              </a:spcAft>
            </a:pPr>
            <a:endParaRPr lang="en-US" sz="1600" dirty="0">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Aptos" panose="020B0004020202020204" pitchFamily="34" charset="0"/>
                <a:cs typeface="Arial" panose="020B0604020202020204" pitchFamily="34" charset="0"/>
              </a:rPr>
              <a:t>*Returning Board Member</a:t>
            </a:r>
          </a:p>
        </p:txBody>
      </p:sp>
    </p:spTree>
    <p:extLst>
      <p:ext uri="{BB962C8B-B14F-4D97-AF65-F5344CB8AC3E}">
        <p14:creationId xmlns:p14="http://schemas.microsoft.com/office/powerpoint/2010/main" val="41943800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Matthew Juvet</a:t>
            </a:r>
            <a:br>
              <a:rPr lang="en-US" sz="4400" dirty="0">
                <a:latin typeface="Arial"/>
                <a:cs typeface="Arial"/>
              </a:rPr>
            </a:br>
            <a:endParaRPr spc="-175" dirty="0"/>
          </a:p>
        </p:txBody>
      </p:sp>
      <p:sp>
        <p:nvSpPr>
          <p:cNvPr id="6" name="TextBox 5">
            <a:extLst>
              <a:ext uri="{FF2B5EF4-FFF2-40B4-BE49-F238E27FC236}">
                <a16:creationId xmlns:a16="http://schemas.microsoft.com/office/drawing/2014/main" id="{60AEF5BE-30BE-2B87-6083-B850CD20E372}"/>
              </a:ext>
            </a:extLst>
          </p:cNvPr>
          <p:cNvSpPr txBox="1"/>
          <p:nvPr/>
        </p:nvSpPr>
        <p:spPr>
          <a:xfrm>
            <a:off x="36095" y="2251881"/>
            <a:ext cx="8374549" cy="1815882"/>
          </a:xfrm>
          <a:prstGeom prst="rect">
            <a:avLst/>
          </a:prstGeom>
          <a:noFill/>
        </p:spPr>
        <p:txBody>
          <a:bodyPr wrap="square">
            <a:spAutoFit/>
          </a:bodyPr>
          <a:lstStyle/>
          <a:p>
            <a:pPr marL="800100" marR="0" indent="-342900">
              <a:spcBef>
                <a:spcPts val="0"/>
              </a:spcBef>
              <a:spcAft>
                <a:spcPts val="0"/>
              </a:spcAft>
              <a:buFont typeface="+mj-lt"/>
              <a:buAutoNum type="arabicPeriod"/>
            </a:pPr>
            <a:r>
              <a:rPr lang="en-US" sz="1600"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 </a:t>
            </a: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Oldest son Damian-Majors last season, 3 all-star seasons.  5 seasons total starting at tee ball. Youngest son Cristian-AA last season, 4 seasons total. </a:t>
            </a:r>
          </a:p>
          <a:p>
            <a:pPr marL="800100" marR="0" indent="-342900">
              <a:spcBef>
                <a:spcPts val="0"/>
              </a:spcBef>
              <a:spcAft>
                <a:spcPts val="0"/>
              </a:spcAft>
              <a:buFont typeface="+mj-lt"/>
              <a:buAutoNum type="arabicPeriod"/>
            </a:pP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800100" marR="0" indent="-342900">
              <a:spcBef>
                <a:spcPts val="0"/>
              </a:spcBef>
              <a:spcAft>
                <a:spcPts val="0"/>
              </a:spcAft>
              <a:buFont typeface="+mj-lt"/>
              <a:buAutoNum type="arabicPeriod"/>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Managing and coaching teams for 5 years</a:t>
            </a:r>
          </a:p>
          <a:p>
            <a:pPr marL="800100" marR="0" indent="-342900">
              <a:spcBef>
                <a:spcPts val="0"/>
              </a:spcBef>
              <a:spcAft>
                <a:spcPts val="0"/>
              </a:spcAft>
              <a:buFont typeface="+mj-lt"/>
              <a:buAutoNum type="arabicPeriod"/>
            </a:pPr>
            <a:endPar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marL="800100" marR="0" indent="-342900">
              <a:spcBef>
                <a:spcPts val="0"/>
              </a:spcBef>
              <a:spcAft>
                <a:spcPts val="0"/>
              </a:spcAft>
              <a:buFont typeface="+mj-lt"/>
              <a:buAutoNum type="arabicPeriod"/>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Operate and manage a competitive youth 501(c)3 non-profit baseball program, Natomas Dirtbags. </a:t>
            </a:r>
            <a:endParaRPr lang="en-US" sz="16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11196697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Kim Keys-Rosenfeld</a:t>
            </a:r>
            <a:br>
              <a:rPr lang="en-US" sz="4400" dirty="0">
                <a:latin typeface="Arial"/>
                <a:cs typeface="Arial"/>
              </a:rPr>
            </a:br>
            <a:endParaRPr spc="-175" dirty="0"/>
          </a:p>
        </p:txBody>
      </p:sp>
      <p:sp>
        <p:nvSpPr>
          <p:cNvPr id="6" name="TextBox 5">
            <a:extLst>
              <a:ext uri="{FF2B5EF4-FFF2-40B4-BE49-F238E27FC236}">
                <a16:creationId xmlns:a16="http://schemas.microsoft.com/office/drawing/2014/main" id="{FFC3BB92-F8CA-B0EB-DC2F-8926CC637AFB}"/>
              </a:ext>
            </a:extLst>
          </p:cNvPr>
          <p:cNvSpPr txBox="1"/>
          <p:nvPr/>
        </p:nvSpPr>
        <p:spPr>
          <a:xfrm>
            <a:off x="380142" y="2005660"/>
            <a:ext cx="6858000" cy="2308324"/>
          </a:xfrm>
          <a:prstGeom prst="rect">
            <a:avLst/>
          </a:prstGeom>
          <a:noFill/>
        </p:spPr>
        <p:txBody>
          <a:bodyPr wrap="square">
            <a:spAutoFit/>
          </a:bodyPr>
          <a:lstStyle/>
          <a:p>
            <a:pPr marL="0" marR="0">
              <a:spcBef>
                <a:spcPts val="0"/>
              </a:spcBef>
              <a:spcAft>
                <a:spcPts val="0"/>
              </a:spcAft>
            </a:pPr>
            <a:r>
              <a:rPr lang="en-US" sz="1600" dirty="0">
                <a:solidFill>
                  <a:schemeClr val="tx1"/>
                </a:solidFill>
                <a:latin typeface="Arial"/>
                <a:ea typeface="+mj-ea"/>
                <a:cs typeface="Arial"/>
              </a:rPr>
              <a:t>1. Daughter. Teeball-6u (moving to 8u in the Spring). </a:t>
            </a:r>
          </a:p>
          <a:p>
            <a:pPr marL="0" marR="0">
              <a:spcBef>
                <a:spcPts val="0"/>
              </a:spcBef>
              <a:spcAft>
                <a:spcPts val="0"/>
              </a:spcAft>
            </a:pPr>
            <a:endParaRPr lang="en-US" sz="1600" dirty="0">
              <a:solidFill>
                <a:schemeClr val="tx1"/>
              </a:solidFill>
              <a:latin typeface="Arial"/>
              <a:ea typeface="+mj-ea"/>
              <a:cs typeface="Arial"/>
            </a:endParaRPr>
          </a:p>
          <a:p>
            <a:pPr marL="0" marR="0">
              <a:spcBef>
                <a:spcPts val="0"/>
              </a:spcBef>
              <a:spcAft>
                <a:spcPts val="0"/>
              </a:spcAft>
            </a:pPr>
            <a:r>
              <a:rPr lang="en-US" sz="1600" dirty="0">
                <a:solidFill>
                  <a:schemeClr val="tx1"/>
                </a:solidFill>
                <a:latin typeface="Arial"/>
                <a:ea typeface="+mj-ea"/>
                <a:cs typeface="Arial"/>
              </a:rPr>
              <a:t>2. Two years of service to the Board (Events/social and the current Softball Minors VP). Coached four years of </a:t>
            </a:r>
            <a:r>
              <a:rPr lang="en-US" sz="1600" dirty="0" err="1">
                <a:solidFill>
                  <a:schemeClr val="tx1"/>
                </a:solidFill>
                <a:latin typeface="Arial"/>
                <a:ea typeface="+mj-ea"/>
                <a:cs typeface="Arial"/>
              </a:rPr>
              <a:t>Teeball</a:t>
            </a:r>
            <a:r>
              <a:rPr lang="en-US" sz="1600" dirty="0">
                <a:solidFill>
                  <a:schemeClr val="tx1"/>
                </a:solidFill>
                <a:latin typeface="Arial"/>
                <a:ea typeface="+mj-ea"/>
                <a:cs typeface="Arial"/>
              </a:rPr>
              <a:t> and 6u. </a:t>
            </a:r>
          </a:p>
          <a:p>
            <a:pPr marL="0" marR="0">
              <a:spcBef>
                <a:spcPts val="0"/>
              </a:spcBef>
              <a:spcAft>
                <a:spcPts val="0"/>
              </a:spcAft>
            </a:pPr>
            <a:endParaRPr lang="en-US" sz="1600" dirty="0">
              <a:solidFill>
                <a:schemeClr val="tx1"/>
              </a:solidFill>
              <a:latin typeface="Arial"/>
              <a:ea typeface="+mj-ea"/>
              <a:cs typeface="Arial"/>
            </a:endParaRPr>
          </a:p>
          <a:p>
            <a:pPr marL="0" marR="0">
              <a:spcBef>
                <a:spcPts val="0"/>
              </a:spcBef>
              <a:spcAft>
                <a:spcPts val="0"/>
              </a:spcAft>
            </a:pPr>
            <a:r>
              <a:rPr lang="en-US" sz="1600" dirty="0">
                <a:solidFill>
                  <a:schemeClr val="tx1"/>
                </a:solidFill>
                <a:latin typeface="Arial"/>
                <a:ea typeface="+mj-ea"/>
                <a:cs typeface="Arial"/>
              </a:rPr>
              <a:t>3. Previously volunteered as a </a:t>
            </a:r>
            <a:r>
              <a:rPr lang="en-US" sz="1600" dirty="0" err="1">
                <a:solidFill>
                  <a:schemeClr val="tx1"/>
                </a:solidFill>
                <a:latin typeface="Arial"/>
                <a:ea typeface="+mj-ea"/>
                <a:cs typeface="Arial"/>
              </a:rPr>
              <a:t>grassrooots</a:t>
            </a:r>
            <a:r>
              <a:rPr lang="en-US" sz="1600" dirty="0">
                <a:solidFill>
                  <a:schemeClr val="tx1"/>
                </a:solidFill>
                <a:latin typeface="Arial"/>
                <a:ea typeface="+mj-ea"/>
                <a:cs typeface="Arial"/>
              </a:rPr>
              <a:t> soccer coach and am currently the Jibe coordinator at Heron School. </a:t>
            </a:r>
          </a:p>
          <a:p>
            <a:pPr marL="0" marR="0">
              <a:spcBef>
                <a:spcPts val="0"/>
              </a:spcBef>
              <a:spcAft>
                <a:spcPts val="0"/>
              </a:spcAft>
            </a:pPr>
            <a:endParaRPr lang="en-US" sz="1600" dirty="0">
              <a:solidFill>
                <a:schemeClr val="tx1"/>
              </a:solidFill>
              <a:latin typeface="Arial"/>
              <a:ea typeface="+mj-ea"/>
              <a:cs typeface="Arial"/>
            </a:endParaRPr>
          </a:p>
          <a:p>
            <a:pPr marL="0" marR="0">
              <a:spcBef>
                <a:spcPts val="0"/>
              </a:spcBef>
              <a:spcAft>
                <a:spcPts val="0"/>
              </a:spcAft>
            </a:pPr>
            <a:r>
              <a:rPr lang="en-US" sz="1600" dirty="0">
                <a:solidFill>
                  <a:schemeClr val="tx1"/>
                </a:solidFill>
                <a:latin typeface="Arial"/>
                <a:ea typeface="+mj-ea"/>
                <a:cs typeface="Arial"/>
              </a:rPr>
              <a:t>*Returning Board Member</a:t>
            </a:r>
          </a:p>
        </p:txBody>
      </p:sp>
    </p:spTree>
    <p:extLst>
      <p:ext uri="{BB962C8B-B14F-4D97-AF65-F5344CB8AC3E}">
        <p14:creationId xmlns:p14="http://schemas.microsoft.com/office/powerpoint/2010/main" val="13596270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Candidates:</a:t>
            </a:r>
            <a:br>
              <a:rPr lang="en-US" sz="4400" dirty="0">
                <a:solidFill>
                  <a:srgbClr val="274E13"/>
                </a:solidFill>
                <a:latin typeface="Arial"/>
                <a:cs typeface="Arial"/>
              </a:rPr>
            </a:br>
            <a:r>
              <a:rPr lang="en-US" sz="4400" dirty="0">
                <a:solidFill>
                  <a:srgbClr val="274E13"/>
                </a:solidFill>
                <a:latin typeface="Arial"/>
                <a:cs typeface="Arial"/>
              </a:rPr>
              <a:t> Joe Koch</a:t>
            </a:r>
            <a:br>
              <a:rPr lang="en-US" sz="4400" dirty="0">
                <a:latin typeface="Arial"/>
                <a:cs typeface="Arial"/>
              </a:rPr>
            </a:br>
            <a:endParaRPr spc="-175" dirty="0"/>
          </a:p>
        </p:txBody>
      </p:sp>
      <p:sp>
        <p:nvSpPr>
          <p:cNvPr id="4" name="TextBox 3">
            <a:extLst>
              <a:ext uri="{FF2B5EF4-FFF2-40B4-BE49-F238E27FC236}">
                <a16:creationId xmlns:a16="http://schemas.microsoft.com/office/drawing/2014/main" id="{CD08173A-9E0F-8C8E-13CD-F4BA0B96D7E4}"/>
              </a:ext>
            </a:extLst>
          </p:cNvPr>
          <p:cNvSpPr txBox="1"/>
          <p:nvPr/>
        </p:nvSpPr>
        <p:spPr>
          <a:xfrm>
            <a:off x="384725" y="1581150"/>
            <a:ext cx="8153400" cy="3724096"/>
          </a:xfrm>
          <a:prstGeom prst="rect">
            <a:avLst/>
          </a:prstGeom>
          <a:noFill/>
        </p:spPr>
        <p:txBody>
          <a:bodyPr wrap="square">
            <a:spAutoFit/>
          </a:bodyPr>
          <a:lstStyle/>
          <a:p>
            <a:pPr marL="228600" marR="0"/>
            <a:r>
              <a:rPr lang="en-US" sz="1600" dirty="0">
                <a:effectLst/>
                <a:latin typeface="Arial" panose="020B0604020202020204" pitchFamily="34" charset="0"/>
                <a:ea typeface="Aptos" panose="020B0004020202020204" pitchFamily="34" charset="0"/>
                <a:cs typeface="Arial" panose="020B0604020202020204" pitchFamily="34" charset="0"/>
              </a:rPr>
              <a:t>1. Daughter: 8u - 12u Softball</a:t>
            </a:r>
          </a:p>
          <a:p>
            <a:pPr marL="228600" marR="0"/>
            <a:r>
              <a:rPr lang="en-US" sz="1600" dirty="0">
                <a:effectLst/>
                <a:latin typeface="Arial" panose="020B0604020202020204" pitchFamily="34" charset="0"/>
                <a:ea typeface="Aptos" panose="020B0004020202020204" pitchFamily="34" charset="0"/>
                <a:cs typeface="Arial" panose="020B0604020202020204" pitchFamily="34" charset="0"/>
              </a:rPr>
              <a:t>Son: Tee Ball – Baseball AA  (8-10 All Stars)</a:t>
            </a:r>
          </a:p>
          <a:p>
            <a:pPr marL="228600" marR="0"/>
            <a:endParaRPr lang="en-US" sz="1600" dirty="0">
              <a:latin typeface="Arial" panose="020B0604020202020204" pitchFamily="34" charset="0"/>
              <a:ea typeface="Aptos" panose="020B0004020202020204" pitchFamily="34" charset="0"/>
              <a:cs typeface="Arial" panose="020B0604020202020204" pitchFamily="34" charset="0"/>
            </a:endParaRPr>
          </a:p>
          <a:p>
            <a:pPr marL="228600" marR="0"/>
            <a:r>
              <a:rPr lang="en-US" sz="1600" dirty="0">
                <a:effectLst/>
                <a:latin typeface="Arial" panose="020B0604020202020204" pitchFamily="34" charset="0"/>
                <a:ea typeface="Aptos" panose="020B0004020202020204" pitchFamily="34" charset="0"/>
                <a:cs typeface="Arial" panose="020B0604020202020204" pitchFamily="34" charset="0"/>
              </a:rPr>
              <a:t>2. 5 years of coaching softball.  Managed daughters 8u and 10u softball team, was an assistant coach for 8u (first season), 10u (first season), 12u. Assistant coach for fall ball team last two seasons.</a:t>
            </a:r>
          </a:p>
          <a:p>
            <a:pPr marL="228600" marR="0"/>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228600" marR="0"/>
            <a:r>
              <a:rPr lang="en-US" sz="1600" dirty="0">
                <a:effectLst/>
                <a:latin typeface="Arial" panose="020B0604020202020204" pitchFamily="34" charset="0"/>
                <a:ea typeface="Aptos" panose="020B0004020202020204" pitchFamily="34" charset="0"/>
                <a:cs typeface="Arial" panose="020B0604020202020204" pitchFamily="34" charset="0"/>
              </a:rPr>
              <a:t>4 seasons of coaching baseball.  Managed sons AA team, assistant coach for Rookie League, Single A (two seasons). Assistant coach for one fall ball team. Managing AAA baseball fall ball team this fall.</a:t>
            </a:r>
          </a:p>
          <a:p>
            <a:pPr marL="228600" marR="0"/>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228600"/>
            <a:r>
              <a:rPr lang="en-US" sz="1600" dirty="0">
                <a:effectLst/>
                <a:latin typeface="Arial" panose="020B0604020202020204" pitchFamily="34" charset="0"/>
                <a:ea typeface="Aptos" panose="020B0004020202020204" pitchFamily="34" charset="0"/>
                <a:cs typeface="Arial" panose="020B0604020202020204" pitchFamily="34" charset="0"/>
              </a:rPr>
              <a:t>3. Have managed daughters’ soccer team for five seasons and sons’ soccer team for one season.  Was assistant coach for 5</a:t>
            </a:r>
            <a:r>
              <a:rPr lang="en-US" sz="1600" baseline="30000" dirty="0">
                <a:effectLst/>
                <a:latin typeface="Arial" panose="020B0604020202020204" pitchFamily="34" charset="0"/>
                <a:ea typeface="Aptos" panose="020B0004020202020204" pitchFamily="34" charset="0"/>
                <a:cs typeface="Arial" panose="020B0604020202020204" pitchFamily="34" charset="0"/>
              </a:rPr>
              <a:t>th</a:t>
            </a:r>
            <a:r>
              <a:rPr lang="en-US" sz="1600" dirty="0">
                <a:effectLst/>
                <a:latin typeface="Arial" panose="020B0604020202020204" pitchFamily="34" charset="0"/>
                <a:ea typeface="Aptos" panose="020B0004020202020204" pitchFamily="34" charset="0"/>
                <a:cs typeface="Arial" panose="020B0604020202020204" pitchFamily="34" charset="0"/>
              </a:rPr>
              <a:t> grade boys’ basketball team for one season.</a:t>
            </a:r>
          </a:p>
          <a:p>
            <a:pPr marL="228600" marR="0"/>
            <a:endParaRPr lang="en-US" sz="2800" dirty="0">
              <a:effectLst/>
              <a:latin typeface="Aptos" panose="020B0004020202020204" pitchFamily="34" charset="0"/>
              <a:ea typeface="Aptos" panose="020B0004020202020204" pitchFamily="34" charset="0"/>
              <a:cs typeface="Aptos" panose="020B0004020202020204" pitchFamily="34" charset="0"/>
            </a:endParaRPr>
          </a:p>
        </p:txBody>
      </p:sp>
    </p:spTree>
    <p:extLst>
      <p:ext uri="{BB962C8B-B14F-4D97-AF65-F5344CB8AC3E}">
        <p14:creationId xmlns:p14="http://schemas.microsoft.com/office/powerpoint/2010/main" val="7963206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1367041"/>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Kristina Koch</a:t>
            </a:r>
            <a:endParaRPr spc="-175" dirty="0"/>
          </a:p>
        </p:txBody>
      </p:sp>
      <p:sp>
        <p:nvSpPr>
          <p:cNvPr id="4" name="TextBox 3">
            <a:extLst>
              <a:ext uri="{FF2B5EF4-FFF2-40B4-BE49-F238E27FC236}">
                <a16:creationId xmlns:a16="http://schemas.microsoft.com/office/drawing/2014/main" id="{A74D0B06-4EBB-2B02-8066-CFDAE39E50BE}"/>
              </a:ext>
            </a:extLst>
          </p:cNvPr>
          <p:cNvSpPr txBox="1"/>
          <p:nvPr/>
        </p:nvSpPr>
        <p:spPr>
          <a:xfrm>
            <a:off x="72474" y="1504950"/>
            <a:ext cx="8686800" cy="3816429"/>
          </a:xfrm>
          <a:prstGeom prst="rect">
            <a:avLst/>
          </a:prstGeom>
          <a:noFill/>
        </p:spPr>
        <p:txBody>
          <a:bodyPr wrap="square">
            <a:spAutoFit/>
          </a:bodyPr>
          <a:lstStyle/>
          <a:p>
            <a:pPr marL="0" marR="0" indent="457200">
              <a:spcBef>
                <a:spcPts val="0"/>
              </a:spcBef>
              <a:spcAft>
                <a:spcPts val="0"/>
              </a:spcAft>
            </a:pPr>
            <a:r>
              <a:rPr lang="en-US" sz="1600" dirty="0">
                <a:effectLst/>
                <a:latin typeface="Arial" panose="020B0604020202020204" pitchFamily="34" charset="0"/>
                <a:ea typeface="Aptos" panose="020B0004020202020204" pitchFamily="34" charset="0"/>
                <a:cs typeface="Arial" panose="020B0604020202020204" pitchFamily="34" charset="0"/>
              </a:rPr>
              <a:t>1. My daughter has played softball for NNLL   from  8U-12U Softball 2018-2024</a:t>
            </a:r>
          </a:p>
          <a:p>
            <a:pPr marL="0" marR="0" indent="457200">
              <a:spcBef>
                <a:spcPts val="0"/>
              </a:spcBef>
              <a:spcAft>
                <a:spcPts val="0"/>
              </a:spcAft>
            </a:pPr>
            <a:r>
              <a:rPr lang="en-US" sz="1600" dirty="0">
                <a:effectLst/>
                <a:latin typeface="Arial" panose="020B0604020202020204" pitchFamily="34" charset="0"/>
                <a:ea typeface="Aptos" panose="020B0004020202020204" pitchFamily="34" charset="0"/>
                <a:cs typeface="Arial" panose="020B0604020202020204" pitchFamily="34" charset="0"/>
              </a:rPr>
              <a:t>My son has played for NNL Tee ball- AAA Baseball 2018-2024</a:t>
            </a:r>
          </a:p>
          <a:p>
            <a:pPr marL="0" marR="0" indent="457200">
              <a:spcBef>
                <a:spcPts val="0"/>
              </a:spcBef>
              <a:spcAft>
                <a:spcPts val="0"/>
              </a:spcAft>
            </a:pPr>
            <a:endParaRPr lang="en-US" sz="1600" dirty="0">
              <a:latin typeface="Arial" panose="020B0604020202020204" pitchFamily="34" charset="0"/>
              <a:ea typeface="Aptos" panose="020B0004020202020204" pitchFamily="34" charset="0"/>
              <a:cs typeface="Arial" panose="020B0604020202020204" pitchFamily="34" charset="0"/>
            </a:endParaRPr>
          </a:p>
          <a:p>
            <a:pPr marL="457200" marR="0">
              <a:spcBef>
                <a:spcPts val="0"/>
              </a:spcBef>
              <a:spcAft>
                <a:spcPts val="0"/>
              </a:spcAft>
            </a:pPr>
            <a:r>
              <a:rPr lang="en-US" sz="1600" dirty="0">
                <a:effectLst/>
                <a:latin typeface="Arial" panose="020B0604020202020204" pitchFamily="34" charset="0"/>
                <a:ea typeface="Aptos" panose="020B0004020202020204" pitchFamily="34" charset="0"/>
                <a:cs typeface="Arial" panose="020B0604020202020204" pitchFamily="34" charset="0"/>
              </a:rPr>
              <a:t>2. I have been a volunteer with NNL since 2018 to present, so a total of 6 years. </a:t>
            </a:r>
          </a:p>
          <a:p>
            <a:pPr marL="457200" marR="0">
              <a:spcBef>
                <a:spcPts val="0"/>
              </a:spcBef>
              <a:spcAft>
                <a:spcPts val="0"/>
              </a:spcAft>
            </a:pPr>
            <a:r>
              <a:rPr lang="en-US" sz="1600" dirty="0">
                <a:effectLst/>
                <a:latin typeface="Arial" panose="020B0604020202020204" pitchFamily="34" charset="0"/>
                <a:ea typeface="Aptos" panose="020B0004020202020204" pitchFamily="34" charset="0"/>
                <a:cs typeface="Arial" panose="020B0604020202020204" pitchFamily="34" charset="0"/>
              </a:rPr>
              <a:t>I have been a Team Parent for both my children’s teams.</a:t>
            </a:r>
          </a:p>
          <a:p>
            <a:pPr marL="457200" marR="0">
              <a:spcBef>
                <a:spcPts val="0"/>
              </a:spcBef>
              <a:spcAft>
                <a:spcPts val="0"/>
              </a:spcAft>
            </a:pPr>
            <a:r>
              <a:rPr lang="en-US" sz="1600" dirty="0">
                <a:effectLst/>
                <a:latin typeface="Arial" panose="020B0604020202020204" pitchFamily="34" charset="0"/>
                <a:ea typeface="Aptos" panose="020B0004020202020204" pitchFamily="34" charset="0"/>
                <a:cs typeface="Arial" panose="020B0604020202020204" pitchFamily="34" charset="0"/>
              </a:rPr>
              <a:t>I have also assisted as a base coach and dug out coach when needed. </a:t>
            </a:r>
          </a:p>
          <a:p>
            <a:pPr marL="457200" marR="0">
              <a:spcBef>
                <a:spcPts val="0"/>
              </a:spcBef>
              <a:spcAft>
                <a:spcPts val="0"/>
              </a:spcAft>
            </a:pPr>
            <a:r>
              <a:rPr lang="en-US" sz="1600" dirty="0">
                <a:effectLst/>
                <a:latin typeface="Arial" panose="020B0604020202020204" pitchFamily="34" charset="0"/>
                <a:ea typeface="Aptos" panose="020B0004020202020204" pitchFamily="34" charset="0"/>
                <a:cs typeface="Arial" panose="020B0604020202020204" pitchFamily="34" charset="0"/>
              </a:rPr>
              <a:t>I have planned/coordinated team bonding activities and end of season parties for both children’s teams</a:t>
            </a:r>
          </a:p>
          <a:p>
            <a:pPr marL="457200" marR="0">
              <a:spcBef>
                <a:spcPts val="0"/>
              </a:spcBef>
              <a:spcAft>
                <a:spcPts val="0"/>
              </a:spcAft>
            </a:pPr>
            <a:r>
              <a:rPr lang="en-US" sz="1600" dirty="0">
                <a:effectLst/>
                <a:latin typeface="Arial" panose="020B0604020202020204" pitchFamily="34" charset="0"/>
                <a:ea typeface="Aptos" panose="020B0004020202020204" pitchFamily="34" charset="0"/>
                <a:cs typeface="Arial" panose="020B0604020202020204" pitchFamily="34" charset="0"/>
              </a:rPr>
              <a:t>I have also volunteered to work the snack bar for the past 3 years.</a:t>
            </a:r>
          </a:p>
          <a:p>
            <a:pPr marL="0" marR="0" indent="457200">
              <a:spcBef>
                <a:spcPts val="0"/>
              </a:spcBef>
              <a:spcAft>
                <a:spcPts val="0"/>
              </a:spcAft>
            </a:pP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457200" marR="0">
              <a:spcBef>
                <a:spcPts val="0"/>
              </a:spcBef>
              <a:spcAft>
                <a:spcPts val="0"/>
              </a:spcAft>
            </a:pPr>
            <a:r>
              <a:rPr lang="en-US" sz="1600" dirty="0">
                <a:effectLst/>
                <a:latin typeface="Arial" panose="020B0604020202020204" pitchFamily="34" charset="0"/>
                <a:ea typeface="Aptos" panose="020B0004020202020204" pitchFamily="34" charset="0"/>
                <a:cs typeface="Arial" panose="020B0604020202020204" pitchFamily="34" charset="0"/>
              </a:rPr>
              <a:t>3. I have been a Team Parent for both my children’s soccer teams with the Natomas FA from 2018-2024</a:t>
            </a:r>
          </a:p>
          <a:p>
            <a:pPr marL="457200" marR="0">
              <a:spcBef>
                <a:spcPts val="0"/>
              </a:spcBef>
              <a:spcAft>
                <a:spcPts val="0"/>
              </a:spcAft>
            </a:pPr>
            <a:r>
              <a:rPr lang="en-US" sz="1600" dirty="0">
                <a:effectLst/>
                <a:latin typeface="Arial" panose="020B0604020202020204" pitchFamily="34" charset="0"/>
                <a:ea typeface="Aptos" panose="020B0004020202020204" pitchFamily="34" charset="0"/>
                <a:cs typeface="Arial" panose="020B0604020202020204" pitchFamily="34" charset="0"/>
              </a:rPr>
              <a:t>I was a pop warner Assistant Cheer Coach for the West County Spartans from 1997-1998</a:t>
            </a:r>
          </a:p>
          <a:p>
            <a:pPr marL="0" marR="0" indent="457200">
              <a:spcBef>
                <a:spcPts val="0"/>
              </a:spcBef>
              <a:spcAft>
                <a:spcPts val="0"/>
              </a:spcAft>
            </a:pPr>
            <a:endParaRPr lang="en-US" sz="1800" dirty="0">
              <a:effectLst/>
              <a:latin typeface="Calibri" panose="020F0502020204030204" pitchFamily="34" charset="0"/>
              <a:ea typeface="Aptos" panose="020B0004020202020204" pitchFamily="34" charset="0"/>
            </a:endParaRPr>
          </a:p>
        </p:txBody>
      </p:sp>
    </p:spTree>
    <p:extLst>
      <p:ext uri="{BB962C8B-B14F-4D97-AF65-F5344CB8AC3E}">
        <p14:creationId xmlns:p14="http://schemas.microsoft.com/office/powerpoint/2010/main" val="26244980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David Lindner</a:t>
            </a:r>
            <a:br>
              <a:rPr lang="en-US" sz="4400" dirty="0">
                <a:latin typeface="Arial"/>
                <a:cs typeface="Arial"/>
              </a:rPr>
            </a:br>
            <a:endParaRPr spc="-175" dirty="0"/>
          </a:p>
        </p:txBody>
      </p:sp>
      <p:sp>
        <p:nvSpPr>
          <p:cNvPr id="6" name="TextBox 5">
            <a:extLst>
              <a:ext uri="{FF2B5EF4-FFF2-40B4-BE49-F238E27FC236}">
                <a16:creationId xmlns:a16="http://schemas.microsoft.com/office/drawing/2014/main" id="{885D2071-1D43-20EF-A0A3-A76409EB2239}"/>
              </a:ext>
            </a:extLst>
          </p:cNvPr>
          <p:cNvSpPr txBox="1"/>
          <p:nvPr/>
        </p:nvSpPr>
        <p:spPr>
          <a:xfrm>
            <a:off x="304800" y="1882549"/>
            <a:ext cx="7010400" cy="2554545"/>
          </a:xfrm>
          <a:prstGeom prst="rect">
            <a:avLst/>
          </a:prstGeom>
          <a:noFill/>
        </p:spPr>
        <p:txBody>
          <a:bodyPr wrap="square">
            <a:spAutoFit/>
          </a:bodyPr>
          <a:lstStyle/>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1. 9-year-old in minors</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endParaRPr lang="en-US" sz="1600" dirty="0">
              <a:effectLst/>
              <a:latin typeface="Arial" panose="020B0604020202020204" pitchFamily="34" charset="0"/>
              <a:ea typeface="Times New Roman" panose="02020603050405020304" pitchFamily="18" charset="0"/>
              <a:cs typeface="Arial" panose="020B0604020202020204" pitchFamily="34" charset="0"/>
            </a:endParaRPr>
          </a:p>
          <a:p>
            <a:pPr marL="0" marR="0">
              <a:spcBef>
                <a:spcPts val="0"/>
              </a:spcBef>
              <a:spcAft>
                <a:spcPts val="0"/>
              </a:spcAft>
            </a:pPr>
            <a:r>
              <a:rPr lang="en-US" sz="1600" dirty="0">
                <a:latin typeface="Arial" panose="020B0604020202020204" pitchFamily="34" charset="0"/>
                <a:ea typeface="Times New Roman" panose="02020603050405020304" pitchFamily="18" charset="0"/>
                <a:cs typeface="Arial" panose="020B0604020202020204" pitchFamily="34" charset="0"/>
              </a:rPr>
              <a:t>2. </a:t>
            </a:r>
            <a:r>
              <a:rPr lang="en-US" sz="1600" dirty="0">
                <a:effectLst/>
                <a:latin typeface="Arial" panose="020B0604020202020204" pitchFamily="34" charset="0"/>
                <a:ea typeface="Times New Roman" panose="02020603050405020304" pitchFamily="18" charset="0"/>
                <a:cs typeface="Arial" panose="020B0604020202020204" pitchFamily="34" charset="0"/>
              </a:rPr>
              <a:t>7th year on the board, Interim President, Minors VP, </a:t>
            </a:r>
            <a:r>
              <a:rPr lang="en-US" sz="1600" dirty="0" err="1">
                <a:effectLst/>
                <a:latin typeface="Arial" panose="020B0604020202020204" pitchFamily="34" charset="0"/>
                <a:ea typeface="Times New Roman" panose="02020603050405020304" pitchFamily="18" charset="0"/>
                <a:cs typeface="Arial" panose="020B0604020202020204" pitchFamily="34" charset="0"/>
              </a:rPr>
              <a:t>Teeball</a:t>
            </a:r>
            <a:r>
              <a:rPr lang="en-US" sz="1600" dirty="0">
                <a:effectLst/>
                <a:latin typeface="Arial" panose="020B0604020202020204" pitchFamily="34" charset="0"/>
                <a:ea typeface="Times New Roman" panose="02020603050405020304" pitchFamily="18" charset="0"/>
                <a:cs typeface="Arial" panose="020B0604020202020204" pitchFamily="34" charset="0"/>
              </a:rPr>
              <a:t> VP, Fields coordinator, Equipment coordinator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3. Coaching experience: 14 years of managing/ coaching NNLL,</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2 Years Sunrise Little League, 1 year of high school football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2 season of soccer </a:t>
            </a:r>
          </a:p>
          <a:p>
            <a:pPr marL="0" marR="0">
              <a:spcBef>
                <a:spcPts val="0"/>
              </a:spcBef>
              <a:spcAft>
                <a:spcPts val="0"/>
              </a:spcAft>
            </a:pPr>
            <a:endParaRPr lang="en-US" sz="1600" dirty="0">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Aptos" panose="020B0004020202020204" pitchFamily="34" charset="0"/>
                <a:cs typeface="Arial" panose="020B0604020202020204" pitchFamily="34" charset="0"/>
              </a:rPr>
              <a:t>*Returnin</a:t>
            </a:r>
            <a:r>
              <a:rPr lang="en-US" sz="1600" dirty="0">
                <a:latin typeface="Arial" panose="020B0604020202020204" pitchFamily="34" charset="0"/>
                <a:ea typeface="Aptos" panose="020B0004020202020204" pitchFamily="34" charset="0"/>
                <a:cs typeface="Arial" panose="020B0604020202020204" pitchFamily="34" charset="0"/>
              </a:rPr>
              <a:t>g Board Member</a:t>
            </a:r>
            <a:endParaRPr lang="en-US" sz="16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5372044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Matthew Martinez</a:t>
            </a:r>
            <a:br>
              <a:rPr lang="en-US" sz="4400" dirty="0">
                <a:latin typeface="Arial"/>
                <a:cs typeface="Arial"/>
              </a:rPr>
            </a:br>
            <a:endParaRPr spc="-175" dirty="0"/>
          </a:p>
        </p:txBody>
      </p:sp>
      <p:sp>
        <p:nvSpPr>
          <p:cNvPr id="4" name="TextBox 3">
            <a:extLst>
              <a:ext uri="{FF2B5EF4-FFF2-40B4-BE49-F238E27FC236}">
                <a16:creationId xmlns:a16="http://schemas.microsoft.com/office/drawing/2014/main" id="{176D740B-5062-30E1-79F0-01A8915B4321}"/>
              </a:ext>
            </a:extLst>
          </p:cNvPr>
          <p:cNvSpPr txBox="1"/>
          <p:nvPr/>
        </p:nvSpPr>
        <p:spPr>
          <a:xfrm>
            <a:off x="533400" y="2038350"/>
            <a:ext cx="6553200" cy="2308324"/>
          </a:xfrm>
          <a:prstGeom prst="rect">
            <a:avLst/>
          </a:prstGeom>
          <a:noFill/>
        </p:spPr>
        <p:txBody>
          <a:bodyPr wrap="square">
            <a:spAutoFit/>
          </a:bodyPr>
          <a:lstStyle/>
          <a:p>
            <a:pPr marR="0">
              <a:spcBef>
                <a:spcPts val="0"/>
              </a:spcBef>
              <a:spcAft>
                <a:spcPts val="0"/>
              </a:spcAft>
            </a:pPr>
            <a:r>
              <a:rPr lang="en-US" dirty="0">
                <a:latin typeface="Arial" panose="020B0604020202020204" pitchFamily="34" charset="0"/>
                <a:ea typeface="Times New Roman" panose="02020603050405020304" pitchFamily="18" charset="0"/>
                <a:cs typeface="Arial" panose="020B0604020202020204" pitchFamily="34" charset="0"/>
              </a:rPr>
              <a:t>1. 2 boys in baseball: Oldest has been with NNLL from </a:t>
            </a:r>
            <a:r>
              <a:rPr lang="en-US" dirty="0" err="1">
                <a:latin typeface="Arial" panose="020B0604020202020204" pitchFamily="34" charset="0"/>
                <a:ea typeface="Times New Roman" panose="02020603050405020304" pitchFamily="18" charset="0"/>
                <a:cs typeface="Arial" panose="020B0604020202020204" pitchFamily="34" charset="0"/>
              </a:rPr>
              <a:t>Teeball</a:t>
            </a:r>
            <a:r>
              <a:rPr lang="en-US" dirty="0">
                <a:latin typeface="Arial" panose="020B0604020202020204" pitchFamily="34" charset="0"/>
                <a:ea typeface="Times New Roman" panose="02020603050405020304" pitchFamily="18" charset="0"/>
                <a:cs typeface="Arial" panose="020B0604020202020204" pitchFamily="34" charset="0"/>
              </a:rPr>
              <a:t> to AAA.  Youngest has been with NNLL from </a:t>
            </a:r>
            <a:r>
              <a:rPr lang="en-US" dirty="0" err="1">
                <a:latin typeface="Arial" panose="020B0604020202020204" pitchFamily="34" charset="0"/>
                <a:ea typeface="Times New Roman" panose="02020603050405020304" pitchFamily="18" charset="0"/>
                <a:cs typeface="Arial" panose="020B0604020202020204" pitchFamily="34" charset="0"/>
              </a:rPr>
              <a:t>Teeball</a:t>
            </a:r>
            <a:r>
              <a:rPr lang="en-US" dirty="0">
                <a:latin typeface="Arial" panose="020B0604020202020204" pitchFamily="34" charset="0"/>
                <a:ea typeface="Times New Roman" panose="02020603050405020304" pitchFamily="18" charset="0"/>
                <a:cs typeface="Arial" panose="020B0604020202020204" pitchFamily="34" charset="0"/>
              </a:rPr>
              <a:t> to AA.</a:t>
            </a:r>
            <a:endParaRPr lang="en-US" sz="18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endParaRPr lang="en-US" sz="1800" dirty="0">
              <a:effectLst/>
              <a:latin typeface="Arial" panose="020B0604020202020204" pitchFamily="34"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latin typeface="Arial" panose="020B0604020202020204" pitchFamily="34" charset="0"/>
                <a:ea typeface="Times New Roman" panose="02020603050405020304" pitchFamily="18" charset="0"/>
                <a:cs typeface="Arial" panose="020B0604020202020204" pitchFamily="34" charset="0"/>
              </a:rPr>
              <a:t>2. I </a:t>
            </a:r>
            <a:r>
              <a:rPr lang="en-US" dirty="0">
                <a:latin typeface="Arial" panose="020B0604020202020204" pitchFamily="34" charset="0"/>
                <a:ea typeface="Times New Roman" panose="02020603050405020304" pitchFamily="18" charset="0"/>
                <a:cs typeface="Arial" panose="020B0604020202020204" pitchFamily="34" charset="0"/>
              </a:rPr>
              <a:t>have coached and managed my boy's teams since 2018.</a:t>
            </a:r>
            <a:r>
              <a:rPr lang="en-US" sz="1800" dirty="0">
                <a:effectLst/>
                <a:latin typeface="Arial" panose="020B0604020202020204" pitchFamily="34" charset="0"/>
                <a:ea typeface="Times New Roman" panose="02020603050405020304" pitchFamily="18" charset="0"/>
                <a:cs typeface="Arial" panose="020B0604020202020204" pitchFamily="34" charset="0"/>
              </a:rPr>
              <a:t>  6 season in total, </a:t>
            </a:r>
            <a:r>
              <a:rPr lang="en-US" dirty="0">
                <a:latin typeface="Arial" panose="020B0604020202020204" pitchFamily="34" charset="0"/>
                <a:ea typeface="Times New Roman" panose="02020603050405020304" pitchFamily="18" charset="0"/>
                <a:cs typeface="Arial" panose="020B0604020202020204" pitchFamily="34" charset="0"/>
              </a:rPr>
              <a:t>including coaching in All-Stars.</a:t>
            </a:r>
          </a:p>
          <a:p>
            <a:pPr marL="0" marR="0">
              <a:spcBef>
                <a:spcPts val="0"/>
              </a:spcBef>
              <a:spcAft>
                <a:spcPts val="0"/>
              </a:spcAft>
            </a:pPr>
            <a:endParaRPr lang="en-US" sz="18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800" dirty="0">
                <a:effectLst/>
                <a:latin typeface="Arial" panose="020B0604020202020204" pitchFamily="34" charset="0"/>
                <a:ea typeface="Aptos" panose="020B0004020202020204" pitchFamily="34" charset="0"/>
                <a:cs typeface="Arial" panose="020B0604020202020204" pitchFamily="34" charset="0"/>
              </a:rPr>
              <a:t>3. In addition, I have coached for Soccer </a:t>
            </a:r>
            <a:r>
              <a:rPr lang="en-US" dirty="0">
                <a:latin typeface="Arial" panose="020B0604020202020204" pitchFamily="34" charset="0"/>
                <a:ea typeface="Aptos" panose="020B0004020202020204" pitchFamily="34" charset="0"/>
                <a:cs typeface="Arial" panose="020B0604020202020204" pitchFamily="34" charset="0"/>
              </a:rPr>
              <a:t>and Basketball</a:t>
            </a:r>
            <a:endParaRPr lang="en-US" sz="18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endParaRPr lang="en-US" sz="18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9836175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Adam </a:t>
            </a:r>
            <a:r>
              <a:rPr lang="en-US" sz="4400" dirty="0" err="1">
                <a:solidFill>
                  <a:srgbClr val="274E13"/>
                </a:solidFill>
                <a:latin typeface="Arial"/>
                <a:cs typeface="Arial"/>
              </a:rPr>
              <a:t>Reinertson</a:t>
            </a:r>
            <a:br>
              <a:rPr lang="en-US" sz="4400" dirty="0">
                <a:latin typeface="Arial"/>
                <a:cs typeface="Arial"/>
              </a:rPr>
            </a:br>
            <a:endParaRPr spc="-175" dirty="0"/>
          </a:p>
        </p:txBody>
      </p:sp>
      <p:sp>
        <p:nvSpPr>
          <p:cNvPr id="6" name="TextBox 5">
            <a:extLst>
              <a:ext uri="{FF2B5EF4-FFF2-40B4-BE49-F238E27FC236}">
                <a16:creationId xmlns:a16="http://schemas.microsoft.com/office/drawing/2014/main" id="{2CC1D21F-589D-6C6B-DD73-BB3B3F12FB93}"/>
              </a:ext>
            </a:extLst>
          </p:cNvPr>
          <p:cNvSpPr txBox="1"/>
          <p:nvPr/>
        </p:nvSpPr>
        <p:spPr>
          <a:xfrm>
            <a:off x="304800" y="1809750"/>
            <a:ext cx="8229600" cy="2554545"/>
          </a:xfrm>
          <a:prstGeom prst="rect">
            <a:avLst/>
          </a:prstGeom>
          <a:noFill/>
        </p:spPr>
        <p:txBody>
          <a:bodyPr wrap="square">
            <a:spAutoFit/>
          </a:bodyPr>
          <a:lstStyle/>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1. My son started playing NNLL in Tee Ball and played all the way through 50/70 last Spring. He played All Stars for 11s and 12s helping his teammates to 2 District Championships.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2. I have been a volunteer Coach/Manager for 9 seasons of Spring Baseball and 2 seasons of Fall Baseball. I have served 2 years on the NNLL Board, first as Minors Player Agent and then as the Coaching Coordinator.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3. I have volunteered as a youth basketball coach for over a decade, and also was a Varsity Basketball Coach for 2 different High Schools over a 7 year period</a:t>
            </a:r>
            <a:r>
              <a:rPr lang="en-US" sz="1600" dirty="0">
                <a:effectLst/>
                <a:latin typeface="Aptos" panose="020B0004020202020204" pitchFamily="34" charset="0"/>
                <a:ea typeface="Times New Roman" panose="02020603050405020304" pitchFamily="18" charset="0"/>
                <a:cs typeface="Aptos" panose="020B0004020202020204" pitchFamily="34" charset="0"/>
              </a:rPr>
              <a:t>.</a:t>
            </a:r>
            <a:endParaRPr lang="en-US" sz="1600" dirty="0">
              <a:effectLst/>
              <a:latin typeface="Aptos" panose="020B0004020202020204" pitchFamily="34" charset="0"/>
              <a:ea typeface="Aptos" panose="020B0004020202020204" pitchFamily="34" charset="0"/>
              <a:cs typeface="Aptos" panose="020B0004020202020204" pitchFamily="34" charset="0"/>
            </a:endParaRPr>
          </a:p>
        </p:txBody>
      </p:sp>
    </p:spTree>
    <p:extLst>
      <p:ext uri="{BB962C8B-B14F-4D97-AF65-F5344CB8AC3E}">
        <p14:creationId xmlns:p14="http://schemas.microsoft.com/office/powerpoint/2010/main" val="8276524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1367041"/>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a:t>
            </a:r>
            <a:r>
              <a:rPr lang="en-US" sz="4400" dirty="0">
                <a:latin typeface="Arial"/>
                <a:cs typeface="Arial"/>
              </a:rPr>
              <a:t>Timothy Rodda</a:t>
            </a:r>
            <a:endParaRPr spc="-175" dirty="0"/>
          </a:p>
        </p:txBody>
      </p:sp>
      <p:sp>
        <p:nvSpPr>
          <p:cNvPr id="6" name="TextBox 5">
            <a:extLst>
              <a:ext uri="{FF2B5EF4-FFF2-40B4-BE49-F238E27FC236}">
                <a16:creationId xmlns:a16="http://schemas.microsoft.com/office/drawing/2014/main" id="{BC02DBED-CA39-61CE-3EA5-D1B7080EDC08}"/>
              </a:ext>
            </a:extLst>
          </p:cNvPr>
          <p:cNvSpPr txBox="1"/>
          <p:nvPr/>
        </p:nvSpPr>
        <p:spPr>
          <a:xfrm>
            <a:off x="152400" y="1733550"/>
            <a:ext cx="8305800" cy="3108543"/>
          </a:xfrm>
          <a:prstGeom prst="rect">
            <a:avLst/>
          </a:prstGeom>
          <a:noFill/>
        </p:spPr>
        <p:txBody>
          <a:bodyPr wrap="square">
            <a:spAutoFit/>
          </a:bodyPr>
          <a:lstStyle/>
          <a:p>
            <a:pPr marL="0" marR="0">
              <a:spcBef>
                <a:spcPts val="0"/>
              </a:spcBef>
              <a:spcAft>
                <a:spcPts val="0"/>
              </a:spcAft>
            </a:pPr>
            <a:r>
              <a:rPr lang="en-US" sz="1400" dirty="0">
                <a:effectLst/>
                <a:latin typeface="Arial" panose="020B0604020202020204" pitchFamily="34" charset="0"/>
                <a:ea typeface="Times New Roman" panose="02020603050405020304" pitchFamily="18" charset="0"/>
                <a:cs typeface="Arial" panose="020B0604020202020204" pitchFamily="34" charset="0"/>
              </a:rPr>
              <a:t>1. Lucas Rodda played in tee ball through rookie (started A, but COVID hit and he lost interest)</a:t>
            </a:r>
            <a:endParaRPr lang="en-US" sz="14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400" dirty="0">
                <a:effectLst/>
                <a:latin typeface="Arial" panose="020B0604020202020204" pitchFamily="34" charset="0"/>
                <a:ea typeface="Times New Roman" panose="02020603050405020304" pitchFamily="18" charset="0"/>
                <a:cs typeface="Arial" panose="020B0604020202020204" pitchFamily="34" charset="0"/>
              </a:rPr>
              <a:t>Zachary Rodda is currently playing and has done teel ball and rookie, and will be doing A in the Spring.</a:t>
            </a:r>
            <a:endParaRPr lang="en-US" sz="14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400" dirty="0">
                <a:effectLst/>
                <a:latin typeface="Arial" panose="020B0604020202020204" pitchFamily="34" charset="0"/>
                <a:ea typeface="Times New Roman" panose="02020603050405020304" pitchFamily="18" charset="0"/>
                <a:cs typeface="Arial" panose="020B0604020202020204" pitchFamily="34" charset="0"/>
              </a:rPr>
              <a:t> </a:t>
            </a:r>
            <a:endParaRPr lang="en-US" sz="14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400" dirty="0">
                <a:effectLst/>
                <a:latin typeface="Arial" panose="020B0604020202020204" pitchFamily="34" charset="0"/>
                <a:ea typeface="Times New Roman" panose="02020603050405020304" pitchFamily="18" charset="0"/>
                <a:cs typeface="Arial" panose="020B0604020202020204" pitchFamily="34" charset="0"/>
              </a:rPr>
              <a:t>2. I have not previously volunteered with NNLL</a:t>
            </a:r>
            <a:endParaRPr lang="en-US" sz="14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400" dirty="0">
                <a:effectLst/>
                <a:latin typeface="Arial" panose="020B0604020202020204" pitchFamily="34" charset="0"/>
                <a:ea typeface="Times New Roman" panose="02020603050405020304" pitchFamily="18" charset="0"/>
                <a:cs typeface="Arial" panose="020B0604020202020204" pitchFamily="34" charset="0"/>
              </a:rPr>
              <a:t> </a:t>
            </a:r>
            <a:endParaRPr lang="en-US" sz="14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400" dirty="0">
                <a:effectLst/>
                <a:latin typeface="Arial" panose="020B0604020202020204" pitchFamily="34" charset="0"/>
                <a:ea typeface="Times New Roman" panose="02020603050405020304" pitchFamily="18" charset="0"/>
                <a:cs typeface="Arial" panose="020B0604020202020204" pitchFamily="34" charset="0"/>
              </a:rPr>
              <a:t>3. I am currently a volunteer with the </a:t>
            </a:r>
            <a:r>
              <a:rPr lang="en-US"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501st Legion</a:t>
            </a:r>
            <a:r>
              <a:rPr lang="en-US" sz="1400" dirty="0">
                <a:effectLst/>
                <a:latin typeface="Arial" panose="020B0604020202020204" pitchFamily="34" charset="0"/>
                <a:ea typeface="Times New Roman" panose="02020603050405020304" pitchFamily="18" charset="0"/>
                <a:cs typeface="Arial" panose="020B0604020202020204" pitchFamily="34" charset="0"/>
              </a:rPr>
              <a:t>, </a:t>
            </a:r>
            <a:r>
              <a:rPr lang="en-US"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Central California Garrison</a:t>
            </a:r>
            <a:r>
              <a:rPr lang="en-US" sz="1400" dirty="0">
                <a:effectLst/>
                <a:latin typeface="Arial" panose="020B0604020202020204" pitchFamily="34" charset="0"/>
                <a:ea typeface="Times New Roman" panose="02020603050405020304" pitchFamily="18" charset="0"/>
                <a:cs typeface="Arial" panose="020B0604020202020204" pitchFamily="34" charset="0"/>
              </a:rPr>
              <a:t>. The 501st Legion is an international organization that contributes to local communities through costume charity events and volunteer work. The Central California Garrison is the local region of the 501st legion that spans from the CA-Oregon border to Reno, and down to Fresno, excluding the SF Bay Area and coast. During my time with the Central California Garrison I served as Executive Officer (similar to VP) from 2017-2018; and was the Commanding Officer (similar to President) from 2018-2020.</a:t>
            </a:r>
            <a:endParaRPr lang="en-US" sz="14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400" dirty="0">
                <a:effectLst/>
                <a:latin typeface="Arial" panose="020B0604020202020204" pitchFamily="34" charset="0"/>
                <a:ea typeface="Times New Roman" panose="02020603050405020304" pitchFamily="18" charset="0"/>
                <a:cs typeface="Arial" panose="020B0604020202020204" pitchFamily="34" charset="0"/>
              </a:rPr>
              <a:t> </a:t>
            </a:r>
            <a:endParaRPr lang="en-US" sz="14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400" dirty="0">
                <a:effectLst/>
                <a:latin typeface="Arial" panose="020B0604020202020204" pitchFamily="34" charset="0"/>
                <a:ea typeface="Times New Roman" panose="02020603050405020304" pitchFamily="18" charset="0"/>
                <a:cs typeface="Arial" panose="020B0604020202020204" pitchFamily="34" charset="0"/>
              </a:rPr>
              <a:t>I have also been a member of the </a:t>
            </a:r>
            <a:r>
              <a:rPr lang="en-US"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Sacramento Breakfast Optimist Club</a:t>
            </a:r>
            <a:r>
              <a:rPr lang="en-US" sz="1400" dirty="0">
                <a:effectLst/>
                <a:latin typeface="Arial" panose="020B0604020202020204" pitchFamily="34" charset="0"/>
                <a:ea typeface="Times New Roman" panose="02020603050405020304" pitchFamily="18" charset="0"/>
                <a:cs typeface="Arial" panose="020B0604020202020204" pitchFamily="34" charset="0"/>
              </a:rPr>
              <a:t> since 2022. They are a local civic club who volunteer and raise funds for the youth of the community.  </a:t>
            </a:r>
            <a:endParaRPr lang="en-US" sz="14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65961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Kisha Rose</a:t>
            </a:r>
            <a:br>
              <a:rPr lang="en-US" sz="4400" dirty="0">
                <a:latin typeface="Arial"/>
                <a:cs typeface="Arial"/>
              </a:rPr>
            </a:br>
            <a:endParaRPr spc="-175" dirty="0"/>
          </a:p>
        </p:txBody>
      </p:sp>
      <p:sp>
        <p:nvSpPr>
          <p:cNvPr id="6" name="TextBox 5">
            <a:extLst>
              <a:ext uri="{FF2B5EF4-FFF2-40B4-BE49-F238E27FC236}">
                <a16:creationId xmlns:a16="http://schemas.microsoft.com/office/drawing/2014/main" id="{2C2A4CB4-74CF-B4A5-66D9-9AB47BFE22DC}"/>
              </a:ext>
            </a:extLst>
          </p:cNvPr>
          <p:cNvSpPr txBox="1"/>
          <p:nvPr/>
        </p:nvSpPr>
        <p:spPr>
          <a:xfrm>
            <a:off x="304800" y="2190750"/>
            <a:ext cx="6629400" cy="1077218"/>
          </a:xfrm>
          <a:prstGeom prst="rect">
            <a:avLst/>
          </a:prstGeom>
          <a:noFill/>
        </p:spPr>
        <p:txBody>
          <a:bodyPr wrap="square">
            <a:spAutoFit/>
          </a:bodyPr>
          <a:lstStyle/>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1. Son - Majors and 50/70, 50/70 All Stars</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endParaRPr lang="en-US" sz="1600" dirty="0">
              <a:effectLst/>
              <a:latin typeface="Arial" panose="020B0604020202020204" pitchFamily="34" charset="0"/>
              <a:ea typeface="Times New Roman" panose="02020603050405020304" pitchFamily="18" charset="0"/>
              <a:cs typeface="Arial" panose="020B0604020202020204" pitchFamily="34" charset="0"/>
            </a:endParaRPr>
          </a:p>
          <a:p>
            <a:pPr marL="0" marR="0">
              <a:spcBef>
                <a:spcPts val="0"/>
              </a:spcBef>
              <a:spcAft>
                <a:spcPts val="0"/>
              </a:spcAft>
            </a:pPr>
            <a:r>
              <a:rPr lang="en-US" sz="1600" dirty="0">
                <a:latin typeface="Arial" panose="020B0604020202020204" pitchFamily="34" charset="0"/>
                <a:ea typeface="Times New Roman" panose="02020603050405020304" pitchFamily="18" charset="0"/>
                <a:cs typeface="Arial" panose="020B0604020202020204" pitchFamily="34" charset="0"/>
              </a:rPr>
              <a:t>2. </a:t>
            </a:r>
            <a:r>
              <a:rPr lang="en-US" sz="1600" dirty="0">
                <a:effectLst/>
                <a:latin typeface="Arial" panose="020B0604020202020204" pitchFamily="34" charset="0"/>
                <a:ea typeface="Times New Roman" panose="02020603050405020304" pitchFamily="18" charset="0"/>
                <a:cs typeface="Arial" panose="020B0604020202020204" pitchFamily="34" charset="0"/>
              </a:rPr>
              <a:t>This will be our second year with NNLL but volunteered in various areas during fall ball ‘23 and spring ‘24.</a:t>
            </a:r>
            <a:endParaRPr lang="en-US" sz="16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12909835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1367041"/>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latin typeface="Arial"/>
                <a:cs typeface="Arial"/>
              </a:rPr>
              <a:t>Bobbie Sumpter</a:t>
            </a:r>
            <a:endParaRPr spc="-175" dirty="0"/>
          </a:p>
        </p:txBody>
      </p:sp>
      <p:sp>
        <p:nvSpPr>
          <p:cNvPr id="6" name="TextBox 5">
            <a:extLst>
              <a:ext uri="{FF2B5EF4-FFF2-40B4-BE49-F238E27FC236}">
                <a16:creationId xmlns:a16="http://schemas.microsoft.com/office/drawing/2014/main" id="{C9B964B5-CBD6-6A45-7558-51D4818F8080}"/>
              </a:ext>
            </a:extLst>
          </p:cNvPr>
          <p:cNvSpPr txBox="1"/>
          <p:nvPr/>
        </p:nvSpPr>
        <p:spPr>
          <a:xfrm>
            <a:off x="228600" y="1809750"/>
            <a:ext cx="8149675" cy="2308324"/>
          </a:xfrm>
          <a:prstGeom prst="rect">
            <a:avLst/>
          </a:prstGeom>
          <a:noFill/>
        </p:spPr>
        <p:txBody>
          <a:bodyPr wrap="square">
            <a:spAutoFit/>
          </a:bodyPr>
          <a:lstStyle/>
          <a:p>
            <a:pPr marL="342900" marR="0" lvl="0" indent="-342900">
              <a:spcBef>
                <a:spcPts val="0"/>
              </a:spcBef>
              <a:spcAft>
                <a:spcPts val="0"/>
              </a:spcAft>
              <a:buFont typeface="+mj-lt"/>
              <a:buAutoNum type="arabicPeriod"/>
              <a:tabLst>
                <a:tab pos="457200" algn="l"/>
              </a:tabLst>
            </a:pPr>
            <a:r>
              <a:rPr lang="en-US" sz="1600" dirty="0">
                <a:solidFill>
                  <a:srgbClr val="313131"/>
                </a:solidFill>
                <a:effectLst/>
                <a:latin typeface="Arial" panose="020B0604020202020204" pitchFamily="34" charset="0"/>
                <a:ea typeface="Times New Roman" panose="02020603050405020304" pitchFamily="18" charset="0"/>
                <a:cs typeface="Arial" panose="020B0604020202020204" pitchFamily="34" charset="0"/>
              </a:rPr>
              <a:t>Son: AAA-50/70 to include All Stars </a:t>
            </a:r>
          </a:p>
          <a:p>
            <a:pPr marL="342900" marR="0" lvl="0" indent="-342900">
              <a:spcBef>
                <a:spcPts val="0"/>
              </a:spcBef>
              <a:spcAft>
                <a:spcPts val="0"/>
              </a:spcAft>
              <a:buFont typeface="+mj-lt"/>
              <a:buAutoNum type="arabicPeriod"/>
              <a:tabLst>
                <a:tab pos="457200" algn="l"/>
              </a:tabLst>
            </a:pPr>
            <a:endParaRPr lang="en-US" sz="1600" dirty="0">
              <a:solidFill>
                <a:srgbClr val="313131"/>
              </a:solidFill>
              <a:effectLst/>
              <a:latin typeface="Arial" panose="020B0604020202020204" pitchFamily="34" charset="0"/>
              <a:ea typeface="Aptos" panose="020B0004020202020204" pitchFamily="34" charset="0"/>
              <a:cs typeface="Arial" panose="020B0604020202020204" pitchFamily="34" charset="0"/>
            </a:endParaRPr>
          </a:p>
          <a:p>
            <a:pPr marL="342900" marR="0" lvl="0" indent="-342900">
              <a:spcBef>
                <a:spcPts val="0"/>
              </a:spcBef>
              <a:spcAft>
                <a:spcPts val="0"/>
              </a:spcAft>
              <a:buFont typeface="+mj-lt"/>
              <a:buAutoNum type="arabicPeriod"/>
              <a:tabLst>
                <a:tab pos="457200" algn="l"/>
              </a:tabLst>
            </a:pPr>
            <a:r>
              <a:rPr lang="en-US" sz="1600" dirty="0">
                <a:solidFill>
                  <a:srgbClr val="313131"/>
                </a:solidFill>
                <a:effectLst/>
                <a:latin typeface="Arial" panose="020B0604020202020204" pitchFamily="34" charset="0"/>
                <a:ea typeface="Times New Roman" panose="02020603050405020304" pitchFamily="18" charset="0"/>
                <a:cs typeface="Arial" panose="020B0604020202020204" pitchFamily="34" charset="0"/>
              </a:rPr>
              <a:t>Snack bar, provide snacks for children. </a:t>
            </a:r>
          </a:p>
          <a:p>
            <a:pPr marL="342900" marR="0" lvl="0" indent="-342900">
              <a:spcBef>
                <a:spcPts val="0"/>
              </a:spcBef>
              <a:spcAft>
                <a:spcPts val="0"/>
              </a:spcAft>
              <a:buFont typeface="+mj-lt"/>
              <a:buAutoNum type="arabicPeriod"/>
              <a:tabLst>
                <a:tab pos="457200" algn="l"/>
              </a:tabLst>
            </a:pPr>
            <a:endParaRPr lang="en-US" sz="1600" dirty="0">
              <a:solidFill>
                <a:srgbClr val="313131"/>
              </a:solidFill>
              <a:effectLst/>
              <a:latin typeface="Arial" panose="020B0604020202020204" pitchFamily="34" charset="0"/>
              <a:ea typeface="Aptos" panose="020B0004020202020204" pitchFamily="34" charset="0"/>
              <a:cs typeface="Arial" panose="020B0604020202020204" pitchFamily="34" charset="0"/>
            </a:endParaRPr>
          </a:p>
          <a:p>
            <a:pPr marL="342900" marR="0" lvl="0" indent="-342900">
              <a:spcBef>
                <a:spcPts val="0"/>
              </a:spcBef>
              <a:spcAft>
                <a:spcPts val="0"/>
              </a:spcAft>
              <a:buFont typeface="+mj-lt"/>
              <a:buAutoNum type="arabicPeriod"/>
              <a:tabLst>
                <a:tab pos="457200" algn="l"/>
              </a:tabLst>
            </a:pPr>
            <a:r>
              <a:rPr lang="en-US" sz="1600" dirty="0">
                <a:solidFill>
                  <a:srgbClr val="313131"/>
                </a:solidFill>
                <a:effectLst/>
                <a:latin typeface="Arial" panose="020B0604020202020204" pitchFamily="34" charset="0"/>
                <a:ea typeface="Times New Roman" panose="02020603050405020304" pitchFamily="18" charset="0"/>
                <a:cs typeface="Arial" panose="020B0604020202020204" pitchFamily="34" charset="0"/>
              </a:rPr>
              <a:t>Program director/overseer for multiple preschool/before/after school programs in Elk Grove unified school district. Works closely with Sacramento Food Bank to assist with offering services and feeding the less fortunate. Program director for non-profit organization Space of Grace/Daughter of Zion youth program offering activities for at-risk youth in the Sacramento community. </a:t>
            </a:r>
            <a:endParaRPr lang="en-US" sz="1600" dirty="0">
              <a:solidFill>
                <a:srgbClr val="313131"/>
              </a:solidFill>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10082347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Clinton Williams</a:t>
            </a:r>
            <a:br>
              <a:rPr lang="en-US" sz="4400" dirty="0">
                <a:latin typeface="Arial"/>
                <a:cs typeface="Arial"/>
              </a:rPr>
            </a:br>
            <a:endParaRPr spc="-175" dirty="0"/>
          </a:p>
        </p:txBody>
      </p:sp>
      <p:sp>
        <p:nvSpPr>
          <p:cNvPr id="6" name="TextBox 5">
            <a:extLst>
              <a:ext uri="{FF2B5EF4-FFF2-40B4-BE49-F238E27FC236}">
                <a16:creationId xmlns:a16="http://schemas.microsoft.com/office/drawing/2014/main" id="{DB5F4C04-7239-967D-4EFC-9CE4531FE6CA}"/>
              </a:ext>
            </a:extLst>
          </p:cNvPr>
          <p:cNvSpPr txBox="1"/>
          <p:nvPr/>
        </p:nvSpPr>
        <p:spPr>
          <a:xfrm>
            <a:off x="383006" y="1733550"/>
            <a:ext cx="6473275" cy="2554545"/>
          </a:xfrm>
          <a:prstGeom prst="rect">
            <a:avLst/>
          </a:prstGeom>
          <a:noFill/>
        </p:spPr>
        <p:txBody>
          <a:bodyPr wrap="square">
            <a:spAutoFit/>
          </a:bodyPr>
          <a:lstStyle/>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1. Two sons in Little League</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One from tee ball to rookie and my oldest from AA to Majors and he’s been an all star twice now.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endParaRPr lang="en-US" sz="1600" dirty="0">
              <a:effectLst/>
              <a:latin typeface="Arial" panose="020B0604020202020204" pitchFamily="34" charset="0"/>
              <a:ea typeface="Times New Roman" panose="02020603050405020304" pitchFamily="18" charset="0"/>
              <a:cs typeface="Arial" panose="020B0604020202020204" pitchFamily="34" charset="0"/>
            </a:endParaRPr>
          </a:p>
          <a:p>
            <a:pPr marL="0" marR="0">
              <a:spcBef>
                <a:spcPts val="0"/>
              </a:spcBef>
              <a:spcAft>
                <a:spcPts val="0"/>
              </a:spcAft>
            </a:pPr>
            <a:r>
              <a:rPr lang="en-US" sz="1600" dirty="0">
                <a:latin typeface="Arial" panose="020B0604020202020204" pitchFamily="34" charset="0"/>
                <a:ea typeface="Times New Roman" panose="02020603050405020304" pitchFamily="18" charset="0"/>
                <a:cs typeface="Arial" panose="020B0604020202020204" pitchFamily="34" charset="0"/>
              </a:rPr>
              <a:t>2. </a:t>
            </a:r>
            <a:r>
              <a:rPr lang="en-US" sz="1600" dirty="0">
                <a:effectLst/>
                <a:latin typeface="Arial" panose="020B0604020202020204" pitchFamily="34" charset="0"/>
                <a:ea typeface="Times New Roman" panose="02020603050405020304" pitchFamily="18" charset="0"/>
                <a:cs typeface="Arial" panose="020B0604020202020204" pitchFamily="34" charset="0"/>
              </a:rPr>
              <a:t>Managed in NNLL baseball since Fall 2022 and on the board for one year as field prep coordinator. </a:t>
            </a:r>
          </a:p>
          <a:p>
            <a:pPr marL="0" marR="0">
              <a:spcBef>
                <a:spcPts val="0"/>
              </a:spcBef>
              <a:spcAft>
                <a:spcPts val="0"/>
              </a:spcAft>
            </a:pPr>
            <a:endParaRPr lang="en-US" sz="1600" dirty="0">
              <a:latin typeface="Arial" panose="020B0604020202020204" pitchFamily="34" charset="0"/>
              <a:ea typeface="Times New Roman" panose="02020603050405020304" pitchFamily="18"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3. Hold two coaching certifications with USA Baseball. </a:t>
            </a:r>
          </a:p>
          <a:p>
            <a:pPr marL="0" marR="0">
              <a:spcBef>
                <a:spcPts val="0"/>
              </a:spcBef>
              <a:spcAft>
                <a:spcPts val="0"/>
              </a:spcAft>
            </a:pPr>
            <a:endParaRPr lang="en-US" sz="1600" dirty="0">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Aptos" panose="020B0004020202020204" pitchFamily="34" charset="0"/>
                <a:cs typeface="Arial" panose="020B0604020202020204" pitchFamily="34" charset="0"/>
              </a:rPr>
              <a:t>*Returning Board Member</a:t>
            </a:r>
          </a:p>
        </p:txBody>
      </p:sp>
    </p:spTree>
    <p:extLst>
      <p:ext uri="{BB962C8B-B14F-4D97-AF65-F5344CB8AC3E}">
        <p14:creationId xmlns:p14="http://schemas.microsoft.com/office/powerpoint/2010/main" val="12157117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Bill Yoder</a:t>
            </a:r>
            <a:br>
              <a:rPr lang="en-US" sz="4400" dirty="0">
                <a:latin typeface="Arial"/>
                <a:cs typeface="Arial"/>
              </a:rPr>
            </a:br>
            <a:endParaRPr spc="-175" dirty="0"/>
          </a:p>
        </p:txBody>
      </p:sp>
      <p:sp>
        <p:nvSpPr>
          <p:cNvPr id="6" name="TextBox 5">
            <a:extLst>
              <a:ext uri="{FF2B5EF4-FFF2-40B4-BE49-F238E27FC236}">
                <a16:creationId xmlns:a16="http://schemas.microsoft.com/office/drawing/2014/main" id="{FFA3A478-4FBB-9FE6-01C7-7730049B4240}"/>
              </a:ext>
            </a:extLst>
          </p:cNvPr>
          <p:cNvSpPr txBox="1"/>
          <p:nvPr/>
        </p:nvSpPr>
        <p:spPr>
          <a:xfrm>
            <a:off x="365245" y="2038350"/>
            <a:ext cx="6473275" cy="2062103"/>
          </a:xfrm>
          <a:prstGeom prst="rect">
            <a:avLst/>
          </a:prstGeom>
          <a:noFill/>
        </p:spPr>
        <p:txBody>
          <a:bodyPr wrap="square">
            <a:spAutoFit/>
          </a:bodyPr>
          <a:lstStyle/>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1. Daughter - 10u and 12u to include All-stars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Son - A through AAA</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2. This will be my 3rd year on the board.</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I have also been an assistant coach on multiple baseball and softball teams - spring and fall.</a:t>
            </a:r>
          </a:p>
          <a:p>
            <a:pPr marL="0" marR="0">
              <a:spcBef>
                <a:spcPts val="0"/>
              </a:spcBef>
              <a:spcAft>
                <a:spcPts val="0"/>
              </a:spcAft>
            </a:pPr>
            <a:endParaRPr lang="en-US" sz="1600" dirty="0">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Aptos" panose="020B0004020202020204" pitchFamily="34" charset="0"/>
                <a:cs typeface="Arial" panose="020B0604020202020204" pitchFamily="34" charset="0"/>
              </a:rPr>
              <a:t>*Returning Board Member</a:t>
            </a:r>
          </a:p>
        </p:txBody>
      </p:sp>
    </p:spTree>
    <p:extLst>
      <p:ext uri="{BB962C8B-B14F-4D97-AF65-F5344CB8AC3E}">
        <p14:creationId xmlns:p14="http://schemas.microsoft.com/office/powerpoint/2010/main" val="12402192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4725" y="-29693"/>
            <a:ext cx="8374549" cy="2013372"/>
          </a:xfrm>
          <a:prstGeom prst="rect">
            <a:avLst/>
          </a:prstGeom>
        </p:spPr>
        <p:txBody>
          <a:bodyPr vert="horz" wrap="square" lIns="0" tIns="12700" rIns="0" bIns="0" rtlCol="0">
            <a:spAutoFit/>
          </a:bodyPr>
          <a:lstStyle/>
          <a:p>
            <a:pPr marL="12700">
              <a:spcBef>
                <a:spcPts val="100"/>
              </a:spcBef>
            </a:pPr>
            <a:r>
              <a:rPr lang="en-US" sz="4400" dirty="0">
                <a:solidFill>
                  <a:srgbClr val="274E13"/>
                </a:solidFill>
                <a:latin typeface="Arial"/>
                <a:cs typeface="Arial"/>
              </a:rPr>
              <a:t>Proposed Candidate:</a:t>
            </a:r>
            <a:br>
              <a:rPr lang="en-US" sz="4400" dirty="0">
                <a:solidFill>
                  <a:srgbClr val="274E13"/>
                </a:solidFill>
                <a:latin typeface="Arial"/>
                <a:cs typeface="Arial"/>
              </a:rPr>
            </a:br>
            <a:r>
              <a:rPr lang="en-US" sz="4400" dirty="0">
                <a:solidFill>
                  <a:srgbClr val="274E13"/>
                </a:solidFill>
                <a:latin typeface="Arial"/>
                <a:cs typeface="Arial"/>
              </a:rPr>
              <a:t> Laura Zuniga</a:t>
            </a:r>
            <a:br>
              <a:rPr lang="en-US" sz="4400" dirty="0">
                <a:latin typeface="Arial"/>
                <a:cs typeface="Arial"/>
              </a:rPr>
            </a:br>
            <a:endParaRPr spc="-175" dirty="0"/>
          </a:p>
        </p:txBody>
      </p:sp>
      <p:sp>
        <p:nvSpPr>
          <p:cNvPr id="6" name="TextBox 5">
            <a:extLst>
              <a:ext uri="{FF2B5EF4-FFF2-40B4-BE49-F238E27FC236}">
                <a16:creationId xmlns:a16="http://schemas.microsoft.com/office/drawing/2014/main" id="{B52241FC-1030-3B98-54BE-1A3E96106EC2}"/>
              </a:ext>
            </a:extLst>
          </p:cNvPr>
          <p:cNvSpPr txBox="1"/>
          <p:nvPr/>
        </p:nvSpPr>
        <p:spPr>
          <a:xfrm>
            <a:off x="384725" y="1885950"/>
            <a:ext cx="6019800" cy="2585323"/>
          </a:xfrm>
          <a:prstGeom prst="rect">
            <a:avLst/>
          </a:prstGeom>
          <a:noFill/>
        </p:spPr>
        <p:txBody>
          <a:bodyPr wrap="square">
            <a:spAutoFit/>
          </a:bodyPr>
          <a:lstStyle/>
          <a:p>
            <a:pPr marL="0" marR="0">
              <a:spcBef>
                <a:spcPts val="0"/>
              </a:spcBef>
              <a:spcAft>
                <a:spcPts val="0"/>
              </a:spcAft>
            </a:pPr>
            <a:r>
              <a:rPr lang="en-US" sz="1800" dirty="0">
                <a:effectLst/>
                <a:latin typeface="Aptos" panose="020B0004020202020204" pitchFamily="34" charset="0"/>
                <a:ea typeface="Times New Roman" panose="02020603050405020304" pitchFamily="18" charset="0"/>
                <a:cs typeface="Aptos" panose="020B0004020202020204" pitchFamily="34" charset="0"/>
              </a:rPr>
              <a:t>  </a:t>
            </a:r>
            <a:endParaRPr lang="en-US" sz="1800" dirty="0">
              <a:effectLst/>
              <a:latin typeface="Aptos" panose="020B0004020202020204" pitchFamily="34" charset="0"/>
              <a:ea typeface="Aptos" panose="020B0004020202020204" pitchFamily="34" charset="0"/>
              <a:cs typeface="Aptos" panose="020B00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1. My son plays in Majors, he started with </a:t>
            </a:r>
            <a:r>
              <a:rPr lang="en-US" sz="1600" dirty="0" err="1">
                <a:effectLst/>
                <a:latin typeface="Arial" panose="020B0604020202020204" pitchFamily="34" charset="0"/>
                <a:ea typeface="Times New Roman" panose="02020603050405020304" pitchFamily="18" charset="0"/>
                <a:cs typeface="Arial" panose="020B0604020202020204" pitchFamily="34" charset="0"/>
              </a:rPr>
              <a:t>teeball</a:t>
            </a:r>
            <a:r>
              <a:rPr lang="en-US" sz="1600" dirty="0">
                <a:effectLst/>
                <a:latin typeface="Arial" panose="020B0604020202020204" pitchFamily="34" charset="0"/>
                <a:ea typeface="Times New Roman" panose="02020603050405020304" pitchFamily="18" charset="0"/>
                <a:cs typeface="Arial" panose="020B0604020202020204" pitchFamily="34" charset="0"/>
              </a:rPr>
              <a:t> in NNLL.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 </a:t>
            </a:r>
            <a:endParaRPr lang="en-US" sz="1600" dirty="0">
              <a:effectLst/>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2. I have served as Treasurer for the Board for the past two years.</a:t>
            </a:r>
          </a:p>
          <a:p>
            <a:pPr marL="0" marR="0">
              <a:spcBef>
                <a:spcPts val="0"/>
              </a:spcBef>
              <a:spcAft>
                <a:spcPts val="0"/>
              </a:spcAft>
            </a:pPr>
            <a:endParaRPr lang="en-US" sz="1600" dirty="0">
              <a:latin typeface="Arial" panose="020B0604020202020204" pitchFamily="34" charset="0"/>
              <a:ea typeface="Times New Roman" panose="02020603050405020304" pitchFamily="18"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Times New Roman" panose="02020603050405020304" pitchFamily="18" charset="0"/>
                <a:cs typeface="Arial" panose="020B0604020202020204" pitchFamily="34" charset="0"/>
              </a:rPr>
              <a:t>3. Also, am a scorekeeper for the last three years for my son’s teams.</a:t>
            </a:r>
          </a:p>
          <a:p>
            <a:pPr marL="0" marR="0">
              <a:spcBef>
                <a:spcPts val="0"/>
              </a:spcBef>
              <a:spcAft>
                <a:spcPts val="0"/>
              </a:spcAft>
            </a:pPr>
            <a:endParaRPr lang="en-US" sz="1600" dirty="0">
              <a:latin typeface="Arial" panose="020B0604020202020204" pitchFamily="34" charset="0"/>
              <a:ea typeface="Aptos" panose="020B0004020202020204" pitchFamily="34" charset="0"/>
              <a:cs typeface="Arial" panose="020B0604020202020204" pitchFamily="34" charset="0"/>
            </a:endParaRPr>
          </a:p>
          <a:p>
            <a:pPr marL="0" marR="0">
              <a:spcBef>
                <a:spcPts val="0"/>
              </a:spcBef>
              <a:spcAft>
                <a:spcPts val="0"/>
              </a:spcAft>
            </a:pPr>
            <a:r>
              <a:rPr lang="en-US" sz="1600" dirty="0">
                <a:effectLst/>
                <a:latin typeface="Arial" panose="020B0604020202020204" pitchFamily="34" charset="0"/>
                <a:ea typeface="Aptos" panose="020B0004020202020204" pitchFamily="34" charset="0"/>
                <a:cs typeface="Arial" panose="020B0604020202020204" pitchFamily="34" charset="0"/>
              </a:rPr>
              <a:t>*Returning Board Member</a:t>
            </a:r>
          </a:p>
        </p:txBody>
      </p:sp>
    </p:spTree>
    <p:extLst>
      <p:ext uri="{BB962C8B-B14F-4D97-AF65-F5344CB8AC3E}">
        <p14:creationId xmlns:p14="http://schemas.microsoft.com/office/powerpoint/2010/main" val="8020814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97A7"/>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3122</TotalTime>
  <Words>2316</Words>
  <Application>Microsoft Office PowerPoint</Application>
  <PresentationFormat>On-screen Show (16:9)</PresentationFormat>
  <Paragraphs>195</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Aptos</vt:lpstr>
      <vt:lpstr>Arial</vt:lpstr>
      <vt:lpstr>Calibri</vt:lpstr>
      <vt:lpstr>Office Theme</vt:lpstr>
      <vt:lpstr>Proposed Candidate Bios Annual General Meeting</vt:lpstr>
      <vt:lpstr>Proposed Candidates: 2024/2025 Board of Directors </vt:lpstr>
      <vt:lpstr>Questions Answered: </vt:lpstr>
      <vt:lpstr>Proposed Candidate:  Amy Bingham </vt:lpstr>
      <vt:lpstr>Proposed Candidate:  Kenny Britton </vt:lpstr>
      <vt:lpstr>Proposed Candidate:  Rachel Castagnola </vt:lpstr>
      <vt:lpstr>Proposed Candidate:  Tinamarie De Teresa</vt:lpstr>
      <vt:lpstr>Proposed Candidate:  Melissa Dhanis </vt:lpstr>
      <vt:lpstr>Proposed Candidate:  Angela Fisher </vt:lpstr>
      <vt:lpstr>Proposed Candidate:  Nydia Godoy </vt:lpstr>
      <vt:lpstr>Proposed Candidate:  Josh Guerrero </vt:lpstr>
      <vt:lpstr>Proposed Candidate:  Emilio Haro </vt:lpstr>
      <vt:lpstr>Proposed Candidate:  Matthew Juvet </vt:lpstr>
      <vt:lpstr>Proposed Candidate:  Kim Keys-Rosenfeld </vt:lpstr>
      <vt:lpstr>Proposed Candidates:  Joe Koch </vt:lpstr>
      <vt:lpstr>Proposed Candidate:  Kristina Koch</vt:lpstr>
      <vt:lpstr>Proposed Candidate:  David Lindner </vt:lpstr>
      <vt:lpstr>Proposed Candidate:  Matthew Martinez </vt:lpstr>
      <vt:lpstr>Proposed Candidate:  Adam Reinertson </vt:lpstr>
      <vt:lpstr>Proposed Candidate:  Timothy Rodda</vt:lpstr>
      <vt:lpstr>Proposed Candidate: Kisha Rose </vt:lpstr>
      <vt:lpstr>Proposed Candidate: Bobbie Sumpter</vt:lpstr>
      <vt:lpstr>Proposed Candidate:  Clinton Williams </vt:lpstr>
      <vt:lpstr>Proposed Candidate:  Bill Yoder </vt:lpstr>
      <vt:lpstr>Proposed Candidate:  Laura Zuniga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North Natomas Little League Baseball_Annual General Meeting_22.pptx</dc:title>
  <cp:lastModifiedBy>Lydia Ramirez</cp:lastModifiedBy>
  <cp:revision>48</cp:revision>
  <dcterms:created xsi:type="dcterms:W3CDTF">2023-08-19T18:54:39Z</dcterms:created>
  <dcterms:modified xsi:type="dcterms:W3CDTF">2024-08-19T19:25:29Z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or">
    <vt:lpwstr>Google</vt:lpwstr>
  </property>
</Properties>
</file>