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4" r:id="rId6"/>
    <p:sldId id="274" r:id="rId7"/>
    <p:sldId id="275" r:id="rId8"/>
    <p:sldId id="265" r:id="rId9"/>
    <p:sldId id="267" r:id="rId10"/>
    <p:sldId id="273" r:id="rId11"/>
    <p:sldId id="268" r:id="rId12"/>
  </p:sldIdLst>
  <p:sldSz cx="9144000" cy="5143500" type="screen16x9"/>
  <p:notesSz cx="9144000" cy="51435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9" d="100"/>
          <a:sy n="139" d="100"/>
        </p:scale>
        <p:origin x="804" y="18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F9EE10-7E87-4870-B73A-34A4FF2FD4A9}" type="datetimeFigureOut">
              <a:rPr lang="en-US" smtClean="0"/>
              <a:t>8/19/2024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642938"/>
            <a:ext cx="3086100" cy="1736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2474913"/>
            <a:ext cx="7315200" cy="20256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C40B1A-A26C-4985-8E82-BCE18D26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978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C40B1A-A26C-4985-8E82-BCE18D268FE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389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200" b="0" i="0">
                <a:solidFill>
                  <a:srgbClr val="274E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274E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274E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274E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B7B7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4725" y="-29693"/>
            <a:ext cx="8374549" cy="726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200" b="0" i="0">
                <a:solidFill>
                  <a:srgbClr val="274E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27575" y="1588745"/>
            <a:ext cx="3884295" cy="3416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mailto:leagueadministrator@nnll.org" TargetMode="External"/><Relationship Id="rId13" Type="http://schemas.openxmlformats.org/officeDocument/2006/relationships/hyperlink" Target="mailto:equipment@nnll.org" TargetMode="External"/><Relationship Id="rId18" Type="http://schemas.openxmlformats.org/officeDocument/2006/relationships/hyperlink" Target="mailto:teamparentcoordinator@nnll.org" TargetMode="External"/><Relationship Id="rId3" Type="http://schemas.openxmlformats.org/officeDocument/2006/relationships/hyperlink" Target="mailto:baseballvp@nnll.org" TargetMode="External"/><Relationship Id="rId21" Type="http://schemas.openxmlformats.org/officeDocument/2006/relationships/hyperlink" Target="mailto:fieldscoordinator@nnll.org" TargetMode="External"/><Relationship Id="rId7" Type="http://schemas.openxmlformats.org/officeDocument/2006/relationships/hyperlink" Target="mailto:coaching@nnll.org" TargetMode="External"/><Relationship Id="rId12" Type="http://schemas.openxmlformats.org/officeDocument/2006/relationships/hyperlink" Target="mailto:snackbar@nnll.org" TargetMode="External"/><Relationship Id="rId17" Type="http://schemas.openxmlformats.org/officeDocument/2006/relationships/hyperlink" Target="mailto:sponsorship@nnll.org" TargetMode="External"/><Relationship Id="rId2" Type="http://schemas.openxmlformats.org/officeDocument/2006/relationships/hyperlink" Target="mailto:president@nnll.org" TargetMode="External"/><Relationship Id="rId16" Type="http://schemas.openxmlformats.org/officeDocument/2006/relationships/hyperlink" Target="mailto:treasurer@nnll.org" TargetMode="External"/><Relationship Id="rId20" Type="http://schemas.openxmlformats.org/officeDocument/2006/relationships/hyperlink" Target="mailto:fields@nnll.or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teeballvp@nnll.org" TargetMode="External"/><Relationship Id="rId11" Type="http://schemas.openxmlformats.org/officeDocument/2006/relationships/hyperlink" Target="mailto:safety@nnll.org" TargetMode="External"/><Relationship Id="rId5" Type="http://schemas.openxmlformats.org/officeDocument/2006/relationships/hyperlink" Target="mailto:softballvp@nnll.org" TargetMode="External"/><Relationship Id="rId15" Type="http://schemas.openxmlformats.org/officeDocument/2006/relationships/hyperlink" Target="mailto:nnll@nnll.org" TargetMode="External"/><Relationship Id="rId10" Type="http://schemas.openxmlformats.org/officeDocument/2006/relationships/hyperlink" Target="mailto:softballagent@nnll.org" TargetMode="External"/><Relationship Id="rId19" Type="http://schemas.openxmlformats.org/officeDocument/2006/relationships/hyperlink" Target="mailto:umpires@nnll.org" TargetMode="External"/><Relationship Id="rId4" Type="http://schemas.openxmlformats.org/officeDocument/2006/relationships/hyperlink" Target="mailto:minorsvp@nnll.org" TargetMode="External"/><Relationship Id="rId9" Type="http://schemas.openxmlformats.org/officeDocument/2006/relationships/hyperlink" Target="mailto:baseballagent@nnll.org" TargetMode="External"/><Relationship Id="rId14" Type="http://schemas.openxmlformats.org/officeDocument/2006/relationships/hyperlink" Target="mailto:scorekeeper@nnll.org" TargetMode="External"/><Relationship Id="rId22" Type="http://schemas.openxmlformats.org/officeDocument/2006/relationships/hyperlink" Target="mailto:osocial@nnll.or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84218" y="2038350"/>
            <a:ext cx="6975539" cy="21732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600"/>
              </a:lnSpc>
              <a:spcBef>
                <a:spcPts val="95"/>
              </a:spcBef>
            </a:pPr>
            <a:r>
              <a:rPr sz="4650" spc="-345" dirty="0">
                <a:solidFill>
                  <a:srgbClr val="035C13"/>
                </a:solidFill>
              </a:rPr>
              <a:t>North</a:t>
            </a:r>
            <a:r>
              <a:rPr sz="4650" spc="-285" dirty="0">
                <a:solidFill>
                  <a:srgbClr val="035C13"/>
                </a:solidFill>
              </a:rPr>
              <a:t> </a:t>
            </a:r>
            <a:r>
              <a:rPr sz="4650" spc="-540" dirty="0">
                <a:solidFill>
                  <a:srgbClr val="035C13"/>
                </a:solidFill>
              </a:rPr>
              <a:t>Natomas</a:t>
            </a:r>
            <a:r>
              <a:rPr sz="4650" spc="-285" dirty="0">
                <a:solidFill>
                  <a:srgbClr val="035C13"/>
                </a:solidFill>
              </a:rPr>
              <a:t> </a:t>
            </a:r>
            <a:r>
              <a:rPr sz="4650" spc="-60" dirty="0">
                <a:solidFill>
                  <a:srgbClr val="035C13"/>
                </a:solidFill>
              </a:rPr>
              <a:t>Little</a:t>
            </a:r>
            <a:r>
              <a:rPr sz="4650" spc="-285" dirty="0">
                <a:solidFill>
                  <a:srgbClr val="035C13"/>
                </a:solidFill>
              </a:rPr>
              <a:t> </a:t>
            </a:r>
            <a:r>
              <a:rPr sz="4650" spc="-509" dirty="0">
                <a:solidFill>
                  <a:srgbClr val="035C13"/>
                </a:solidFill>
              </a:rPr>
              <a:t>League </a:t>
            </a:r>
            <a:r>
              <a:rPr sz="4650" spc="-60" dirty="0">
                <a:solidFill>
                  <a:srgbClr val="035C13"/>
                </a:solidFill>
              </a:rPr>
              <a:t>Baseball/Softball</a:t>
            </a:r>
            <a:r>
              <a:rPr lang="en-US" sz="4650" spc="-60" dirty="0">
                <a:solidFill>
                  <a:srgbClr val="035C13"/>
                </a:solidFill>
              </a:rPr>
              <a:t>/Challenger</a:t>
            </a:r>
            <a:endParaRPr sz="4650" dirty="0"/>
          </a:p>
          <a:p>
            <a:pPr marL="95885" algn="ctr">
              <a:lnSpc>
                <a:spcPct val="100000"/>
              </a:lnSpc>
              <a:spcBef>
                <a:spcPts val="35"/>
              </a:spcBef>
            </a:pPr>
            <a:r>
              <a:rPr sz="4650" spc="-440" dirty="0">
                <a:solidFill>
                  <a:srgbClr val="035C13"/>
                </a:solidFill>
              </a:rPr>
              <a:t>A</a:t>
            </a:r>
            <a:r>
              <a:rPr lang="en-US" sz="4650" spc="-440" dirty="0">
                <a:solidFill>
                  <a:srgbClr val="035C13"/>
                </a:solidFill>
              </a:rPr>
              <a:t>n</a:t>
            </a:r>
            <a:r>
              <a:rPr sz="4650" spc="-440" dirty="0">
                <a:solidFill>
                  <a:srgbClr val="035C13"/>
                </a:solidFill>
              </a:rPr>
              <a:t>nual</a:t>
            </a:r>
            <a:r>
              <a:rPr sz="4650" spc="-280" dirty="0">
                <a:solidFill>
                  <a:srgbClr val="035C13"/>
                </a:solidFill>
              </a:rPr>
              <a:t> </a:t>
            </a:r>
            <a:r>
              <a:rPr lang="en-US" sz="4650" spc="-250" dirty="0">
                <a:solidFill>
                  <a:srgbClr val="035C13"/>
                </a:solidFill>
              </a:rPr>
              <a:t>G</a:t>
            </a:r>
            <a:r>
              <a:rPr sz="4650" spc="-250" dirty="0">
                <a:solidFill>
                  <a:srgbClr val="035C13"/>
                </a:solidFill>
              </a:rPr>
              <a:t>eneral</a:t>
            </a:r>
            <a:r>
              <a:rPr sz="4650" spc="-280" dirty="0">
                <a:solidFill>
                  <a:srgbClr val="035C13"/>
                </a:solidFill>
              </a:rPr>
              <a:t> </a:t>
            </a:r>
            <a:r>
              <a:rPr sz="4650" spc="-535" dirty="0">
                <a:solidFill>
                  <a:srgbClr val="035C13"/>
                </a:solidFill>
              </a:rPr>
              <a:t>Meeting</a:t>
            </a:r>
            <a:endParaRPr sz="4650" dirty="0"/>
          </a:p>
        </p:txBody>
      </p:sp>
      <p:sp>
        <p:nvSpPr>
          <p:cNvPr id="3" name="object 3"/>
          <p:cNvSpPr txBox="1"/>
          <p:nvPr/>
        </p:nvSpPr>
        <p:spPr>
          <a:xfrm>
            <a:off x="3694277" y="4107637"/>
            <a:ext cx="2630323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800" spc="-260" dirty="0">
                <a:solidFill>
                  <a:srgbClr val="035C13"/>
                </a:solidFill>
                <a:latin typeface="Calibri"/>
                <a:cs typeface="Calibri"/>
              </a:rPr>
              <a:t>August 19, 2024</a:t>
            </a:r>
            <a:endParaRPr sz="28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94278" y="251924"/>
            <a:ext cx="1755420" cy="164239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-29693"/>
            <a:ext cx="8374549" cy="592954"/>
          </a:xfrm>
          <a:prstGeom prst="rect">
            <a:avLst/>
          </a:prstGeom>
        </p:spPr>
        <p:txBody>
          <a:bodyPr vert="horz" wrap="square" lIns="0" tIns="69059" rIns="0" bIns="0" rtlCol="0">
            <a:spAutoFit/>
          </a:bodyPr>
          <a:lstStyle/>
          <a:p>
            <a:pPr marL="2084070">
              <a:lnSpc>
                <a:spcPct val="100000"/>
              </a:lnSpc>
              <a:spcBef>
                <a:spcPts val="120"/>
              </a:spcBef>
            </a:pPr>
            <a:r>
              <a:rPr sz="3400" spc="-320" dirty="0">
                <a:solidFill>
                  <a:srgbClr val="035C13"/>
                </a:solidFill>
              </a:rPr>
              <a:t>202</a:t>
            </a:r>
            <a:r>
              <a:rPr lang="en-US" sz="3400" spc="-320" dirty="0">
                <a:solidFill>
                  <a:srgbClr val="035C13"/>
                </a:solidFill>
              </a:rPr>
              <a:t>3</a:t>
            </a:r>
            <a:r>
              <a:rPr sz="3400" spc="-320" dirty="0">
                <a:solidFill>
                  <a:srgbClr val="035C13"/>
                </a:solidFill>
              </a:rPr>
              <a:t>-</a:t>
            </a:r>
            <a:r>
              <a:rPr sz="3400" spc="-345" dirty="0">
                <a:solidFill>
                  <a:srgbClr val="035C13"/>
                </a:solidFill>
              </a:rPr>
              <a:t>2</a:t>
            </a:r>
            <a:r>
              <a:rPr lang="en-US" sz="3400" spc="-345" dirty="0">
                <a:solidFill>
                  <a:srgbClr val="035C13"/>
                </a:solidFill>
              </a:rPr>
              <a:t>4</a:t>
            </a:r>
            <a:r>
              <a:rPr sz="3400" spc="-210" dirty="0">
                <a:solidFill>
                  <a:srgbClr val="035C13"/>
                </a:solidFill>
              </a:rPr>
              <a:t> </a:t>
            </a:r>
            <a:r>
              <a:rPr sz="3400" spc="-509" dirty="0">
                <a:solidFill>
                  <a:srgbClr val="035C13"/>
                </a:solidFill>
              </a:rPr>
              <a:t>NNLL</a:t>
            </a:r>
            <a:r>
              <a:rPr sz="3400" spc="-210" dirty="0">
                <a:solidFill>
                  <a:srgbClr val="035C13"/>
                </a:solidFill>
              </a:rPr>
              <a:t> </a:t>
            </a:r>
            <a:r>
              <a:rPr sz="3400" spc="-290" dirty="0">
                <a:solidFill>
                  <a:srgbClr val="035C13"/>
                </a:solidFill>
              </a:rPr>
              <a:t>Board</a:t>
            </a:r>
            <a:r>
              <a:rPr sz="3400" spc="-210" dirty="0">
                <a:solidFill>
                  <a:srgbClr val="035C13"/>
                </a:solidFill>
              </a:rPr>
              <a:t> </a:t>
            </a:r>
            <a:r>
              <a:rPr sz="3400" spc="-445" dirty="0">
                <a:solidFill>
                  <a:srgbClr val="035C13"/>
                </a:solidFill>
              </a:rPr>
              <a:t>members</a:t>
            </a:r>
            <a:endParaRPr sz="3400" dirty="0"/>
          </a:p>
        </p:txBody>
      </p:sp>
      <p:sp>
        <p:nvSpPr>
          <p:cNvPr id="3" name="object 3"/>
          <p:cNvSpPr txBox="1"/>
          <p:nvPr/>
        </p:nvSpPr>
        <p:spPr>
          <a:xfrm>
            <a:off x="384725" y="590550"/>
            <a:ext cx="2570755" cy="4399794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441959" marR="434975" algn="ctr">
              <a:lnSpc>
                <a:spcPts val="1150"/>
              </a:lnSpc>
              <a:spcBef>
                <a:spcPts val="380"/>
              </a:spcBef>
            </a:pPr>
            <a:r>
              <a:rPr sz="1200" spc="-120" dirty="0">
                <a:solidFill>
                  <a:srgbClr val="274E13"/>
                </a:solidFill>
                <a:latin typeface="Calibri"/>
                <a:cs typeface="Calibri"/>
              </a:rPr>
              <a:t>Lydia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120" dirty="0">
                <a:solidFill>
                  <a:srgbClr val="274E13"/>
                </a:solidFill>
                <a:latin typeface="Calibri"/>
                <a:cs typeface="Calibri"/>
              </a:rPr>
              <a:t>Ramirez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85" dirty="0">
                <a:solidFill>
                  <a:srgbClr val="274E13"/>
                </a:solidFill>
                <a:latin typeface="Calibri"/>
                <a:cs typeface="Calibri"/>
              </a:rPr>
              <a:t>President</a:t>
            </a:r>
            <a:r>
              <a:rPr sz="1200" spc="-2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u="heavy" spc="-2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2"/>
              </a:rPr>
              <a:t>president@nnll.org</a:t>
            </a:r>
            <a:endParaRPr sz="1200" dirty="0">
              <a:latin typeface="Calibri"/>
              <a:cs typeface="Calibri"/>
            </a:endParaRPr>
          </a:p>
          <a:p>
            <a:pPr marL="55880" marR="47625" algn="ctr">
              <a:lnSpc>
                <a:spcPts val="1150"/>
              </a:lnSpc>
              <a:spcBef>
                <a:spcPts val="1155"/>
              </a:spcBef>
            </a:pP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BOD Committee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130" dirty="0">
                <a:solidFill>
                  <a:srgbClr val="274E13"/>
                </a:solidFill>
                <a:latin typeface="Calibri"/>
                <a:cs typeface="Calibri"/>
              </a:rPr>
              <a:t>Vice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90" dirty="0">
                <a:solidFill>
                  <a:srgbClr val="274E13"/>
                </a:solidFill>
                <a:latin typeface="Calibri"/>
                <a:cs typeface="Calibri"/>
              </a:rPr>
              <a:t>President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Baseball </a:t>
            </a:r>
            <a:r>
              <a:rPr sz="1200" u="heavy" spc="-2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3"/>
              </a:rPr>
              <a:t>baseballvp@nnll.org</a:t>
            </a:r>
            <a:endParaRPr sz="1200" dirty="0">
              <a:latin typeface="Calibri"/>
              <a:cs typeface="Calibri"/>
            </a:endParaRPr>
          </a:p>
          <a:p>
            <a:pPr marL="86995" marR="79375" algn="ctr">
              <a:lnSpc>
                <a:spcPct val="80000"/>
              </a:lnSpc>
              <a:spcBef>
                <a:spcPts val="1165"/>
              </a:spcBef>
            </a:pP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David Lindner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130" dirty="0">
                <a:solidFill>
                  <a:srgbClr val="274E13"/>
                </a:solidFill>
                <a:latin typeface="Calibri"/>
                <a:cs typeface="Calibri"/>
              </a:rPr>
              <a:t>Vice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90" dirty="0">
                <a:solidFill>
                  <a:srgbClr val="274E13"/>
                </a:solidFill>
                <a:latin typeface="Calibri"/>
                <a:cs typeface="Calibri"/>
              </a:rPr>
              <a:t>President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90" dirty="0">
                <a:solidFill>
                  <a:srgbClr val="274E13"/>
                </a:solidFill>
                <a:latin typeface="Calibri"/>
                <a:cs typeface="Calibri"/>
              </a:rPr>
              <a:t>BB </a:t>
            </a:r>
            <a:r>
              <a:rPr sz="1200" spc="-90" dirty="0">
                <a:solidFill>
                  <a:srgbClr val="274E13"/>
                </a:solidFill>
                <a:latin typeface="Calibri"/>
                <a:cs typeface="Calibri"/>
              </a:rPr>
              <a:t>Minors</a:t>
            </a:r>
            <a:r>
              <a:rPr sz="1200" spc="-3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u="heavy" spc="-3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4"/>
              </a:rPr>
              <a:t>minorsvp@nnll.org</a:t>
            </a:r>
            <a:endParaRPr sz="1200" dirty="0">
              <a:latin typeface="Calibri"/>
              <a:cs typeface="Calibri"/>
            </a:endParaRPr>
          </a:p>
          <a:p>
            <a:pPr marL="24765" marR="17145" algn="ctr">
              <a:lnSpc>
                <a:spcPts val="1150"/>
              </a:lnSpc>
              <a:spcBef>
                <a:spcPts val="1145"/>
              </a:spcBef>
            </a:pP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Jeff Pawelczyk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V</a:t>
            </a:r>
            <a:r>
              <a:rPr sz="1200" spc="-95" dirty="0">
                <a:solidFill>
                  <a:srgbClr val="274E13"/>
                </a:solidFill>
                <a:latin typeface="Calibri"/>
                <a:cs typeface="Calibri"/>
              </a:rPr>
              <a:t>ice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P</a:t>
            </a:r>
            <a:r>
              <a:rPr sz="1200" spc="-90" dirty="0">
                <a:solidFill>
                  <a:srgbClr val="274E13"/>
                </a:solidFill>
                <a:latin typeface="Calibri"/>
                <a:cs typeface="Calibri"/>
              </a:rPr>
              <a:t>resident</a:t>
            </a:r>
            <a:r>
              <a:rPr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74E13"/>
                </a:solidFill>
                <a:latin typeface="Calibri"/>
                <a:cs typeface="Calibri"/>
              </a:rPr>
              <a:t>Softball </a:t>
            </a:r>
            <a:r>
              <a:rPr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5"/>
              </a:rPr>
              <a:t>softballvp@nnll.org</a:t>
            </a:r>
            <a:endParaRPr sz="1200" dirty="0">
              <a:latin typeface="Calibri"/>
              <a:cs typeface="Calibri"/>
            </a:endParaRPr>
          </a:p>
          <a:p>
            <a:pPr marL="12700" marR="5080" algn="ctr">
              <a:lnSpc>
                <a:spcPts val="1150"/>
              </a:lnSpc>
              <a:spcBef>
                <a:spcPts val="1155"/>
              </a:spcBef>
            </a:pP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Kim Keys-Rosenfeld 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V</a:t>
            </a:r>
            <a:r>
              <a:rPr lang="en-US" sz="1200" spc="-95" dirty="0">
                <a:solidFill>
                  <a:srgbClr val="274E13"/>
                </a:solidFill>
                <a:latin typeface="Calibri"/>
                <a:cs typeface="Calibri"/>
              </a:rPr>
              <a:t>ice</a:t>
            </a: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 P</a:t>
            </a:r>
            <a:r>
              <a:rPr lang="en-US" sz="1200" spc="-90" dirty="0">
                <a:solidFill>
                  <a:srgbClr val="274E13"/>
                </a:solidFill>
                <a:latin typeface="Calibri"/>
                <a:cs typeface="Calibri"/>
              </a:rPr>
              <a:t>resident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20" dirty="0">
                <a:solidFill>
                  <a:srgbClr val="274E13"/>
                </a:solidFill>
                <a:latin typeface="Calibri"/>
                <a:cs typeface="Calibri"/>
              </a:rPr>
              <a:t>SB Minors </a:t>
            </a:r>
            <a:r>
              <a:rPr lang="en-US"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5"/>
              </a:rPr>
              <a:t>sbminorsvp@nnll.org</a:t>
            </a:r>
            <a:endParaRPr lang="en-US" sz="1200" dirty="0">
              <a:latin typeface="Calibri"/>
              <a:cs typeface="Calibri"/>
            </a:endParaRPr>
          </a:p>
          <a:p>
            <a:pPr marL="12700" marR="5080" algn="ctr">
              <a:lnSpc>
                <a:spcPts val="1150"/>
              </a:lnSpc>
              <a:spcBef>
                <a:spcPts val="1155"/>
              </a:spcBef>
            </a:pP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Mike Mattsey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130" dirty="0">
                <a:solidFill>
                  <a:srgbClr val="274E13"/>
                </a:solidFill>
                <a:latin typeface="Calibri"/>
                <a:cs typeface="Calibri"/>
              </a:rPr>
              <a:t>Vice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90" dirty="0">
                <a:solidFill>
                  <a:srgbClr val="274E13"/>
                </a:solidFill>
                <a:latin typeface="Calibri"/>
                <a:cs typeface="Calibri"/>
              </a:rPr>
              <a:t>President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130" dirty="0">
                <a:solidFill>
                  <a:srgbClr val="274E13"/>
                </a:solidFill>
                <a:latin typeface="Calibri"/>
                <a:cs typeface="Calibri"/>
              </a:rPr>
              <a:t>Tee</a:t>
            </a:r>
            <a:r>
              <a:rPr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74E13"/>
                </a:solidFill>
                <a:latin typeface="Calibri"/>
                <a:cs typeface="Calibri"/>
              </a:rPr>
              <a:t>Ball </a:t>
            </a:r>
            <a:r>
              <a:rPr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6"/>
              </a:rPr>
              <a:t>teeballvp@nnll.org</a:t>
            </a:r>
            <a:endParaRPr sz="1200" dirty="0">
              <a:latin typeface="Calibri"/>
              <a:cs typeface="Calibri"/>
            </a:endParaRPr>
          </a:p>
          <a:p>
            <a:pPr marL="157480" marR="149225" algn="ctr">
              <a:lnSpc>
                <a:spcPct val="80000"/>
              </a:lnSpc>
              <a:spcBef>
                <a:spcPts val="1010"/>
              </a:spcBef>
            </a:pP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Adam </a:t>
            </a:r>
            <a:r>
              <a:rPr lang="en-US" sz="1200" spc="-45" dirty="0" err="1">
                <a:solidFill>
                  <a:srgbClr val="274E13"/>
                </a:solidFill>
                <a:latin typeface="Calibri"/>
                <a:cs typeface="Calibri"/>
              </a:rPr>
              <a:t>Reinertson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120" dirty="0">
                <a:solidFill>
                  <a:srgbClr val="274E13"/>
                </a:solidFill>
                <a:latin typeface="Calibri"/>
                <a:cs typeface="Calibri"/>
              </a:rPr>
              <a:t>Coaching</a:t>
            </a:r>
            <a:r>
              <a:rPr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85" dirty="0">
                <a:solidFill>
                  <a:srgbClr val="274E13"/>
                </a:solidFill>
                <a:latin typeface="Calibri"/>
                <a:cs typeface="Calibri"/>
              </a:rPr>
              <a:t>Coordinator</a:t>
            </a:r>
            <a:r>
              <a:rPr sz="1200" spc="-2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u="heavy" spc="-2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7"/>
              </a:rPr>
              <a:t>coaching@nnll.org</a:t>
            </a:r>
            <a:endParaRPr sz="1200" dirty="0">
              <a:latin typeface="Calibri"/>
              <a:cs typeface="Calibri"/>
            </a:endParaRPr>
          </a:p>
          <a:p>
            <a:pPr marL="144145" marR="135890" algn="ctr">
              <a:lnSpc>
                <a:spcPts val="1150"/>
              </a:lnSpc>
              <a:spcBef>
                <a:spcPts val="1145"/>
              </a:spcBef>
            </a:pPr>
            <a:r>
              <a:rPr lang="en-US" sz="1200" spc="-55" dirty="0">
                <a:solidFill>
                  <a:srgbClr val="274E13"/>
                </a:solidFill>
                <a:latin typeface="Calibri"/>
                <a:cs typeface="Calibri"/>
              </a:rPr>
              <a:t>Angela Fisher</a:t>
            </a:r>
            <a:r>
              <a:rPr sz="1200" spc="-5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sz="1200" spc="-5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135" dirty="0">
                <a:solidFill>
                  <a:srgbClr val="274E13"/>
                </a:solidFill>
                <a:latin typeface="Calibri"/>
                <a:cs typeface="Calibri"/>
              </a:rPr>
              <a:t>League</a:t>
            </a:r>
            <a:r>
              <a:rPr sz="1200" spc="-5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85" dirty="0">
                <a:solidFill>
                  <a:srgbClr val="274E13"/>
                </a:solidFill>
                <a:latin typeface="Calibri"/>
                <a:cs typeface="Calibri"/>
              </a:rPr>
              <a:t>Administrator</a:t>
            </a:r>
            <a:r>
              <a:rPr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u="heavy" spc="-4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8"/>
              </a:rPr>
              <a:t>leagueadministrator@nnll.org</a:t>
            </a:r>
            <a:endParaRPr sz="1200" dirty="0">
              <a:latin typeface="Calibri"/>
              <a:cs typeface="Calibri"/>
            </a:endParaRPr>
          </a:p>
          <a:p>
            <a:pPr marL="92075" marR="84455" algn="ctr">
              <a:lnSpc>
                <a:spcPct val="80000"/>
              </a:lnSpc>
              <a:spcBef>
                <a:spcPts val="1165"/>
              </a:spcBef>
            </a:pPr>
            <a:r>
              <a:rPr lang="en-US" sz="1200" spc="-35" dirty="0">
                <a:solidFill>
                  <a:srgbClr val="274E13"/>
                </a:solidFill>
                <a:latin typeface="Calibri"/>
                <a:cs typeface="Calibri"/>
              </a:rPr>
              <a:t>BOD Committee</a:t>
            </a:r>
            <a:r>
              <a:rPr sz="1200" spc="-3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65" dirty="0">
                <a:solidFill>
                  <a:srgbClr val="274E13"/>
                </a:solidFill>
                <a:latin typeface="Calibri"/>
                <a:cs typeface="Calibri"/>
              </a:rPr>
              <a:t>Baseball</a:t>
            </a:r>
            <a:r>
              <a:rPr sz="1200" spc="-3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65" dirty="0">
                <a:solidFill>
                  <a:srgbClr val="274E13"/>
                </a:solidFill>
                <a:latin typeface="Calibri"/>
                <a:cs typeface="Calibri"/>
              </a:rPr>
              <a:t>Player</a:t>
            </a:r>
            <a:r>
              <a:rPr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A</a:t>
            </a:r>
            <a:r>
              <a:rPr sz="1200" spc="-85" dirty="0">
                <a:solidFill>
                  <a:srgbClr val="274E13"/>
                </a:solidFill>
                <a:latin typeface="Calibri"/>
                <a:cs typeface="Calibri"/>
              </a:rPr>
              <a:t>gent</a:t>
            </a:r>
            <a:r>
              <a:rPr sz="1200" spc="-2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u="heavy" spc="-25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9"/>
              </a:rPr>
              <a:t>baseballagent@nnll.org</a:t>
            </a:r>
            <a:endParaRPr sz="1200" dirty="0">
              <a:latin typeface="Calibri"/>
              <a:cs typeface="Calibri"/>
            </a:endParaRPr>
          </a:p>
          <a:p>
            <a:pPr marL="211454" marR="203835" algn="ctr">
              <a:lnSpc>
                <a:spcPts val="1150"/>
              </a:lnSpc>
              <a:spcBef>
                <a:spcPts val="1140"/>
              </a:spcBef>
            </a:pP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Lisa Myers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 </a:t>
            </a:r>
            <a:r>
              <a:rPr sz="1200" spc="-25" dirty="0">
                <a:solidFill>
                  <a:srgbClr val="274E13"/>
                </a:solidFill>
                <a:latin typeface="Calibri"/>
                <a:cs typeface="Calibri"/>
              </a:rPr>
              <a:t>Softball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65" dirty="0">
                <a:solidFill>
                  <a:srgbClr val="274E13"/>
                </a:solidFill>
                <a:latin typeface="Calibri"/>
                <a:cs typeface="Calibri"/>
              </a:rPr>
              <a:t>Player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A</a:t>
            </a:r>
            <a:r>
              <a:rPr sz="1200" spc="-85" dirty="0">
                <a:solidFill>
                  <a:srgbClr val="274E13"/>
                </a:solidFill>
                <a:latin typeface="Calibri"/>
                <a:cs typeface="Calibri"/>
              </a:rPr>
              <a:t>gent</a:t>
            </a:r>
            <a:r>
              <a:rPr sz="1200" spc="-1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0"/>
              </a:rPr>
              <a:t>softballagent@nnll.org</a:t>
            </a:r>
            <a:endParaRPr lang="en-US" sz="1200" u="heavy" spc="-10" dirty="0">
              <a:solidFill>
                <a:srgbClr val="0097A7"/>
              </a:solidFill>
              <a:uFill>
                <a:solidFill>
                  <a:srgbClr val="0097A7"/>
                </a:solidFill>
              </a:u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48000" y="590550"/>
            <a:ext cx="3276600" cy="4371068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633730" marR="410845" indent="-215900" algn="ctr">
              <a:lnSpc>
                <a:spcPts val="1150"/>
              </a:lnSpc>
              <a:spcBef>
                <a:spcPts val="380"/>
              </a:spcBef>
            </a:pPr>
            <a:r>
              <a:rPr lang="en-US" sz="1200" spc="-35" dirty="0">
                <a:solidFill>
                  <a:srgbClr val="274E13"/>
                </a:solidFill>
                <a:latin typeface="Calibri"/>
                <a:cs typeface="Calibri"/>
              </a:rPr>
              <a:t>BOD Committee 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65" dirty="0">
                <a:solidFill>
                  <a:srgbClr val="274E13"/>
                </a:solidFill>
                <a:latin typeface="Calibri"/>
                <a:cs typeface="Calibri"/>
              </a:rPr>
              <a:t>BBB</a:t>
            </a:r>
            <a:r>
              <a:rPr lang="en-US" sz="1200" spc="-35" dirty="0">
                <a:solidFill>
                  <a:srgbClr val="274E13"/>
                </a:solidFill>
                <a:latin typeface="Calibri"/>
                <a:cs typeface="Calibri"/>
              </a:rPr>
              <a:t> Minors </a:t>
            </a:r>
            <a:r>
              <a:rPr lang="en-US" sz="1200" spc="-65" dirty="0">
                <a:solidFill>
                  <a:srgbClr val="274E13"/>
                </a:solidFill>
                <a:latin typeface="Calibri"/>
                <a:cs typeface="Calibri"/>
              </a:rPr>
              <a:t>Player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85" dirty="0">
                <a:solidFill>
                  <a:srgbClr val="274E13"/>
                </a:solidFill>
                <a:latin typeface="Calibri"/>
                <a:cs typeface="Calibri"/>
              </a:rPr>
              <a:t>Agent</a:t>
            </a:r>
            <a:r>
              <a:rPr lang="en-US" sz="1200" spc="-2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u="heavy" spc="-25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9"/>
              </a:rPr>
              <a:t>baseballagent@nnll.org</a:t>
            </a:r>
            <a:endParaRPr lang="en-US" sz="1200" dirty="0">
              <a:latin typeface="Calibri"/>
              <a:cs typeface="Calibri"/>
            </a:endParaRPr>
          </a:p>
          <a:p>
            <a:pPr marL="633730" marR="410845" indent="-215900" algn="ctr">
              <a:lnSpc>
                <a:spcPts val="1150"/>
              </a:lnSpc>
              <a:spcBef>
                <a:spcPts val="380"/>
              </a:spcBef>
            </a:pPr>
            <a:endParaRPr lang="en-US" sz="1200" spc="-45" dirty="0">
              <a:solidFill>
                <a:srgbClr val="274E13"/>
              </a:solidFill>
              <a:latin typeface="Calibri"/>
              <a:cs typeface="Calibri"/>
            </a:endParaRPr>
          </a:p>
          <a:p>
            <a:pPr marL="633730" marR="410845" indent="-215900" algn="ctr">
              <a:lnSpc>
                <a:spcPts val="1150"/>
              </a:lnSpc>
              <a:spcBef>
                <a:spcPts val="380"/>
              </a:spcBef>
            </a:pP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Melissa </a:t>
            </a:r>
            <a:r>
              <a:rPr lang="en-US" sz="1200" spc="-45" dirty="0" err="1">
                <a:solidFill>
                  <a:srgbClr val="274E13"/>
                </a:solidFill>
                <a:latin typeface="Calibri"/>
                <a:cs typeface="Calibri"/>
              </a:rPr>
              <a:t>Dhanis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 </a:t>
            </a:r>
            <a:r>
              <a:rPr sz="1200" spc="-70" dirty="0">
                <a:solidFill>
                  <a:srgbClr val="274E13"/>
                </a:solidFill>
                <a:latin typeface="Calibri"/>
                <a:cs typeface="Calibri"/>
              </a:rPr>
              <a:t>Safety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65" dirty="0">
                <a:solidFill>
                  <a:srgbClr val="274E13"/>
                </a:solidFill>
                <a:latin typeface="Calibri"/>
                <a:cs typeface="Calibri"/>
              </a:rPr>
              <a:t>Officer </a:t>
            </a:r>
            <a:r>
              <a:rPr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1"/>
              </a:rPr>
              <a:t>safety@nnll.org</a:t>
            </a:r>
            <a:endParaRPr sz="1200" dirty="0">
              <a:latin typeface="Calibri"/>
              <a:cs typeface="Calibri"/>
            </a:endParaRPr>
          </a:p>
          <a:p>
            <a:pPr marL="102235" marR="94615" algn="ctr">
              <a:lnSpc>
                <a:spcPct val="80000"/>
              </a:lnSpc>
              <a:spcBef>
                <a:spcPts val="1165"/>
              </a:spcBef>
            </a:pPr>
            <a:r>
              <a:rPr lang="en-US" sz="1200" spc="-55" dirty="0">
                <a:solidFill>
                  <a:srgbClr val="274E13"/>
                </a:solidFill>
                <a:latin typeface="Calibri"/>
                <a:cs typeface="Calibri"/>
              </a:rPr>
              <a:t>BOD Committee</a:t>
            </a:r>
            <a:r>
              <a:rPr sz="1200" spc="-5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sz="1200" spc="-5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80" dirty="0">
                <a:solidFill>
                  <a:srgbClr val="274E13"/>
                </a:solidFill>
                <a:latin typeface="Calibri"/>
                <a:cs typeface="Calibri"/>
              </a:rPr>
              <a:t>S</a:t>
            </a:r>
            <a:r>
              <a:rPr sz="1200" spc="-80" dirty="0">
                <a:solidFill>
                  <a:srgbClr val="274E13"/>
                </a:solidFill>
                <a:latin typeface="Calibri"/>
                <a:cs typeface="Calibri"/>
              </a:rPr>
              <a:t>nack</a:t>
            </a:r>
            <a:r>
              <a:rPr sz="1200" spc="-5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55" dirty="0">
                <a:solidFill>
                  <a:srgbClr val="274E13"/>
                </a:solidFill>
                <a:latin typeface="Calibri"/>
                <a:cs typeface="Calibri"/>
              </a:rPr>
              <a:t>B</a:t>
            </a:r>
            <a:r>
              <a:rPr sz="1200" spc="-65" dirty="0">
                <a:solidFill>
                  <a:srgbClr val="274E13"/>
                </a:solidFill>
                <a:latin typeface="Calibri"/>
                <a:cs typeface="Calibri"/>
              </a:rPr>
              <a:t>ar</a:t>
            </a:r>
            <a:r>
              <a:rPr sz="1200" spc="-5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55" dirty="0">
                <a:solidFill>
                  <a:srgbClr val="274E13"/>
                </a:solidFill>
                <a:latin typeface="Calibri"/>
                <a:cs typeface="Calibri"/>
              </a:rPr>
              <a:t>C</a:t>
            </a:r>
            <a:r>
              <a:rPr sz="1200" spc="-75" dirty="0">
                <a:solidFill>
                  <a:srgbClr val="274E13"/>
                </a:solidFill>
                <a:latin typeface="Calibri"/>
                <a:cs typeface="Calibri"/>
              </a:rPr>
              <a:t>oordinator</a:t>
            </a:r>
            <a:r>
              <a:rPr sz="1200" spc="-1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2"/>
              </a:rPr>
              <a:t>snackbar@nnll.org</a:t>
            </a:r>
            <a:endParaRPr sz="1200" dirty="0">
              <a:latin typeface="Calibri"/>
              <a:cs typeface="Calibri"/>
            </a:endParaRPr>
          </a:p>
          <a:p>
            <a:pPr marL="63500" marR="55880" algn="ctr">
              <a:lnSpc>
                <a:spcPts val="1150"/>
              </a:lnSpc>
              <a:spcBef>
                <a:spcPts val="1145"/>
              </a:spcBef>
            </a:pPr>
            <a:r>
              <a:rPr lang="en-US" sz="1200" spc="-35" dirty="0">
                <a:solidFill>
                  <a:srgbClr val="274E13"/>
                </a:solidFill>
                <a:latin typeface="Calibri"/>
                <a:cs typeface="Calibri"/>
              </a:rPr>
              <a:t>Bill Yoder</a:t>
            </a:r>
            <a:r>
              <a:rPr sz="1200" spc="-3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sz="1200" spc="-3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145" dirty="0">
                <a:solidFill>
                  <a:srgbClr val="274E13"/>
                </a:solidFill>
                <a:latin typeface="Calibri"/>
                <a:cs typeface="Calibri"/>
              </a:rPr>
              <a:t>Equipment</a:t>
            </a:r>
            <a:r>
              <a:rPr sz="1200" spc="-3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90" dirty="0">
                <a:solidFill>
                  <a:srgbClr val="274E13"/>
                </a:solidFill>
                <a:latin typeface="Calibri"/>
                <a:cs typeface="Calibri"/>
              </a:rPr>
              <a:t>Coordinator</a:t>
            </a:r>
            <a:r>
              <a:rPr lang="en-US" sz="1200" spc="-90" dirty="0">
                <a:solidFill>
                  <a:srgbClr val="274E13"/>
                </a:solidFill>
                <a:latin typeface="Calibri"/>
                <a:cs typeface="Calibri"/>
              </a:rPr>
              <a:t>      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u="heavy" spc="-5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3"/>
              </a:rPr>
              <a:t>equipment@nnll.org</a:t>
            </a:r>
            <a:endParaRPr sz="1200" dirty="0">
              <a:latin typeface="Calibri"/>
              <a:cs typeface="Calibri"/>
            </a:endParaRPr>
          </a:p>
          <a:p>
            <a:pPr marL="124460" marR="116839" algn="ctr">
              <a:lnSpc>
                <a:spcPct val="80000"/>
              </a:lnSpc>
              <a:spcBef>
                <a:spcPts val="1165"/>
              </a:spcBef>
            </a:pPr>
            <a:r>
              <a:rPr lang="en-US" sz="1200" spc="-105" dirty="0">
                <a:solidFill>
                  <a:srgbClr val="274E13"/>
                </a:solidFill>
                <a:latin typeface="Calibri"/>
                <a:cs typeface="Calibri"/>
              </a:rPr>
              <a:t>Kayla Crain - Scorekeep</a:t>
            </a:r>
            <a:r>
              <a:rPr sz="1200" spc="-105" dirty="0">
                <a:solidFill>
                  <a:srgbClr val="274E13"/>
                </a:solidFill>
                <a:latin typeface="Calibri"/>
                <a:cs typeface="Calibri"/>
              </a:rPr>
              <a:t>er</a:t>
            </a:r>
            <a:r>
              <a:rPr sz="1200" spc="-6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95" dirty="0">
                <a:solidFill>
                  <a:srgbClr val="274E13"/>
                </a:solidFill>
                <a:latin typeface="Calibri"/>
                <a:cs typeface="Calibri"/>
              </a:rPr>
              <a:t>in</a:t>
            </a:r>
            <a:r>
              <a:rPr sz="1200" spc="-5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90" dirty="0">
                <a:solidFill>
                  <a:srgbClr val="274E13"/>
                </a:solidFill>
                <a:latin typeface="Calibri"/>
                <a:cs typeface="Calibri"/>
              </a:rPr>
              <a:t>Chief</a:t>
            </a:r>
            <a:r>
              <a:rPr lang="en-US" sz="1200" spc="-90" dirty="0">
                <a:solidFill>
                  <a:srgbClr val="274E13"/>
                </a:solidFill>
                <a:latin typeface="Calibri"/>
                <a:cs typeface="Calibri"/>
              </a:rPr>
              <a:t>     </a:t>
            </a:r>
            <a:r>
              <a:rPr sz="1200" spc="-3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u="heavy" spc="-3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4"/>
              </a:rPr>
              <a:t>scorekeeper@nnll.org</a:t>
            </a:r>
            <a:endParaRPr sz="1200" dirty="0">
              <a:latin typeface="Calibri"/>
              <a:cs typeface="Calibri"/>
            </a:endParaRPr>
          </a:p>
          <a:p>
            <a:pPr marR="381635" algn="ctr">
              <a:lnSpc>
                <a:spcPct val="80000"/>
              </a:lnSpc>
              <a:spcBef>
                <a:spcPts val="1150"/>
              </a:spcBef>
            </a:pPr>
            <a:r>
              <a:rPr sz="1200" spc="-30" dirty="0">
                <a:solidFill>
                  <a:srgbClr val="274E13"/>
                </a:solidFill>
                <a:latin typeface="Calibri"/>
                <a:cs typeface="Calibri"/>
              </a:rPr>
              <a:t>Karla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135" dirty="0">
                <a:solidFill>
                  <a:srgbClr val="274E13"/>
                </a:solidFill>
                <a:latin typeface="Calibri"/>
                <a:cs typeface="Calibri"/>
              </a:rPr>
              <a:t>Fuhrman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–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60" dirty="0">
                <a:solidFill>
                  <a:srgbClr val="274E13"/>
                </a:solidFill>
                <a:latin typeface="Calibri"/>
                <a:cs typeface="Calibri"/>
              </a:rPr>
              <a:t>S</a:t>
            </a:r>
            <a:r>
              <a:rPr sz="1200" spc="-60" dirty="0">
                <a:solidFill>
                  <a:srgbClr val="274E13"/>
                </a:solidFill>
                <a:latin typeface="Calibri"/>
                <a:cs typeface="Calibri"/>
              </a:rPr>
              <a:t>ecretary</a:t>
            </a:r>
            <a:r>
              <a:rPr lang="en-US" sz="1200" spc="-60" dirty="0">
                <a:solidFill>
                  <a:srgbClr val="274E13"/>
                </a:solidFill>
                <a:latin typeface="Calibri"/>
                <a:cs typeface="Calibri"/>
              </a:rPr>
              <a:t>/Information Officer                          </a:t>
            </a:r>
            <a:r>
              <a:rPr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5"/>
              </a:rPr>
              <a:t>n</a:t>
            </a:r>
            <a:r>
              <a:rPr lang="en-US"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5"/>
              </a:rPr>
              <a:t>n</a:t>
            </a:r>
            <a:r>
              <a:rPr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5"/>
              </a:rPr>
              <a:t>ll@nnll.org</a:t>
            </a:r>
            <a:endParaRPr sz="1200" dirty="0">
              <a:latin typeface="Calibri"/>
              <a:cs typeface="Calibri"/>
            </a:endParaRPr>
          </a:p>
          <a:p>
            <a:pPr marL="465455" marR="457834" algn="ctr">
              <a:lnSpc>
                <a:spcPct val="80000"/>
              </a:lnSpc>
              <a:spcBef>
                <a:spcPts val="1150"/>
              </a:spcBef>
            </a:pP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Laura Zuniga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 -</a:t>
            </a:r>
            <a:r>
              <a:rPr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65" dirty="0">
                <a:solidFill>
                  <a:srgbClr val="274E13"/>
                </a:solidFill>
                <a:latin typeface="Calibri"/>
                <a:cs typeface="Calibri"/>
              </a:rPr>
              <a:t>Treasurer </a:t>
            </a:r>
            <a:r>
              <a:rPr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6"/>
              </a:rPr>
              <a:t>treasurer@nnll.org</a:t>
            </a:r>
            <a:endParaRPr sz="1200" dirty="0">
              <a:latin typeface="Calibri"/>
              <a:cs typeface="Calibri"/>
            </a:endParaRPr>
          </a:p>
          <a:p>
            <a:pPr marL="12065" marR="5080" algn="ctr">
              <a:lnSpc>
                <a:spcPct val="80000"/>
              </a:lnSpc>
              <a:spcBef>
                <a:spcPts val="1155"/>
              </a:spcBef>
            </a:pPr>
            <a:r>
              <a:rPr lang="en-US" sz="1200" spc="-35" dirty="0">
                <a:solidFill>
                  <a:srgbClr val="274E13"/>
                </a:solidFill>
                <a:latin typeface="Calibri"/>
                <a:cs typeface="Calibri"/>
              </a:rPr>
              <a:t>BOD Committee</a:t>
            </a:r>
            <a:r>
              <a:rPr sz="1200" spc="-3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S</a:t>
            </a:r>
            <a:r>
              <a:rPr sz="1200" spc="-95" dirty="0">
                <a:solidFill>
                  <a:srgbClr val="274E13"/>
                </a:solidFill>
                <a:latin typeface="Calibri"/>
                <a:cs typeface="Calibri"/>
              </a:rPr>
              <a:t>ponsorship</a:t>
            </a:r>
            <a:r>
              <a:rPr sz="1200" spc="-3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spc="-90" dirty="0">
                <a:solidFill>
                  <a:srgbClr val="274E13"/>
                </a:solidFill>
                <a:latin typeface="Calibri"/>
                <a:cs typeface="Calibri"/>
              </a:rPr>
              <a:t>Coordinator</a:t>
            </a:r>
            <a:r>
              <a:rPr sz="1200" spc="-3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sz="1200" u="heavy" spc="-3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7"/>
              </a:rPr>
              <a:t>sponsorship@nnll.org</a:t>
            </a:r>
            <a:endParaRPr lang="en-US" sz="1200" u="heavy" spc="-30" dirty="0">
              <a:solidFill>
                <a:srgbClr val="0097A7"/>
              </a:solidFill>
              <a:uFill>
                <a:solidFill>
                  <a:srgbClr val="0097A7"/>
                </a:solidFill>
              </a:uFill>
              <a:latin typeface="Calibri"/>
              <a:cs typeface="Calibri"/>
            </a:endParaRPr>
          </a:p>
          <a:p>
            <a:pPr marL="12065" marR="5080" algn="ctr">
              <a:lnSpc>
                <a:spcPct val="80000"/>
              </a:lnSpc>
              <a:spcBef>
                <a:spcPts val="1155"/>
              </a:spcBef>
            </a:pPr>
            <a:r>
              <a:rPr lang="en-US" sz="1200" spc="-85" dirty="0">
                <a:solidFill>
                  <a:srgbClr val="274E13"/>
                </a:solidFill>
                <a:latin typeface="Calibri"/>
                <a:cs typeface="Calibri"/>
              </a:rPr>
              <a:t>Anita Laxton</a:t>
            </a: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190" dirty="0">
                <a:solidFill>
                  <a:srgbClr val="274E13"/>
                </a:solidFill>
                <a:latin typeface="Calibri"/>
                <a:cs typeface="Calibri"/>
              </a:rPr>
              <a:t>Team</a:t>
            </a: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90" dirty="0">
                <a:solidFill>
                  <a:srgbClr val="274E13"/>
                </a:solidFill>
                <a:latin typeface="Calibri"/>
                <a:cs typeface="Calibri"/>
              </a:rPr>
              <a:t>Parent</a:t>
            </a:r>
            <a:r>
              <a:rPr lang="en-US" sz="1200" spc="-4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85" dirty="0">
                <a:solidFill>
                  <a:srgbClr val="274E13"/>
                </a:solidFill>
                <a:latin typeface="Calibri"/>
                <a:cs typeface="Calibri"/>
              </a:rPr>
              <a:t>Coordinator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u="heavy" spc="-5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8"/>
              </a:rPr>
              <a:t>teamparentcoordinator@nnll.org</a:t>
            </a:r>
            <a:endParaRPr lang="en-US" sz="1200" dirty="0">
              <a:latin typeface="Calibri"/>
              <a:cs typeface="Calibri"/>
            </a:endParaRPr>
          </a:p>
          <a:p>
            <a:pPr marL="12065" marR="5080" algn="ctr">
              <a:lnSpc>
                <a:spcPct val="80000"/>
              </a:lnSpc>
              <a:spcBef>
                <a:spcPts val="1155"/>
              </a:spcBef>
            </a:pPr>
            <a:endParaRPr sz="1200" dirty="0">
              <a:latin typeface="Calibri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395509-F4FE-6668-DB52-8190D1C909C8}"/>
              </a:ext>
            </a:extLst>
          </p:cNvPr>
          <p:cNvSpPr txBox="1"/>
          <p:nvPr/>
        </p:nvSpPr>
        <p:spPr>
          <a:xfrm>
            <a:off x="5486400" y="590550"/>
            <a:ext cx="3048000" cy="3321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3730" marR="410845" indent="-215900" algn="ctr">
              <a:lnSpc>
                <a:spcPts val="1150"/>
              </a:lnSpc>
              <a:spcBef>
                <a:spcPts val="380"/>
              </a:spcBef>
            </a:pPr>
            <a:r>
              <a:rPr lang="en-US" sz="1200" spc="-70" dirty="0">
                <a:solidFill>
                  <a:srgbClr val="274E13"/>
                </a:solidFill>
                <a:latin typeface="Calibri"/>
                <a:cs typeface="Calibri"/>
              </a:rPr>
              <a:t>Laura Ackland - Events</a:t>
            </a:r>
            <a:r>
              <a:rPr lang="en-US" sz="1200" spc="-65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1"/>
              </a:rPr>
              <a:t>events@nnll.org</a:t>
            </a:r>
            <a:endParaRPr lang="en-US" sz="1200" dirty="0">
              <a:latin typeface="Calibri"/>
              <a:cs typeface="Calibri"/>
            </a:endParaRPr>
          </a:p>
          <a:p>
            <a:pPr marL="598805" marR="330835" indent="-260350" algn="ctr">
              <a:lnSpc>
                <a:spcPts val="1150"/>
              </a:lnSpc>
              <a:spcBef>
                <a:spcPts val="1155"/>
              </a:spcBef>
            </a:pP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Emilio Haro - U</a:t>
            </a:r>
            <a:r>
              <a:rPr lang="en-US" sz="1200" spc="-135" dirty="0">
                <a:solidFill>
                  <a:srgbClr val="274E13"/>
                </a:solidFill>
                <a:latin typeface="Calibri"/>
                <a:cs typeface="Calibri"/>
              </a:rPr>
              <a:t>mpire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95" dirty="0">
                <a:solidFill>
                  <a:srgbClr val="274E13"/>
                </a:solidFill>
                <a:latin typeface="Calibri"/>
                <a:cs typeface="Calibri"/>
              </a:rPr>
              <a:t>in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 C</a:t>
            </a:r>
            <a:r>
              <a:rPr lang="en-US" sz="1200" spc="-65" dirty="0">
                <a:solidFill>
                  <a:srgbClr val="274E13"/>
                </a:solidFill>
                <a:latin typeface="Calibri"/>
                <a:cs typeface="Calibri"/>
              </a:rPr>
              <a:t>hief </a:t>
            </a:r>
            <a:r>
              <a:rPr lang="en-US" sz="1200" u="heavy" spc="-25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19"/>
              </a:rPr>
              <a:t>umpires@nnll.org</a:t>
            </a:r>
            <a:endParaRPr lang="en-US" sz="1200" dirty="0">
              <a:latin typeface="Calibri"/>
              <a:cs typeface="Calibri"/>
            </a:endParaRPr>
          </a:p>
          <a:p>
            <a:pPr marL="216535" marR="208915" algn="ctr">
              <a:lnSpc>
                <a:spcPts val="1150"/>
              </a:lnSpc>
            </a:pPr>
            <a:endParaRPr lang="en-US" sz="1200" spc="-40" dirty="0">
              <a:solidFill>
                <a:srgbClr val="274E13"/>
              </a:solidFill>
              <a:latin typeface="Calibri"/>
              <a:cs typeface="Calibri"/>
            </a:endParaRPr>
          </a:p>
          <a:p>
            <a:pPr marL="216535" marR="208915" algn="ctr">
              <a:lnSpc>
                <a:spcPts val="1150"/>
              </a:lnSpc>
            </a:pP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Joe Crain 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75" dirty="0">
                <a:solidFill>
                  <a:srgbClr val="274E13"/>
                </a:solidFill>
                <a:latin typeface="Calibri"/>
                <a:cs typeface="Calibri"/>
              </a:rPr>
              <a:t>Fields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</a:p>
          <a:p>
            <a:pPr marL="216535" marR="208915" algn="ctr">
              <a:lnSpc>
                <a:spcPts val="1150"/>
              </a:lnSpc>
            </a:pPr>
            <a:r>
              <a:rPr lang="en-US"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20"/>
              </a:rPr>
              <a:t>fields@nnll.org</a:t>
            </a:r>
            <a:endParaRPr lang="en-US" sz="1200" u="heavy" spc="-10" dirty="0">
              <a:solidFill>
                <a:srgbClr val="0097A7"/>
              </a:solidFill>
              <a:uFill>
                <a:solidFill>
                  <a:srgbClr val="0097A7"/>
                </a:solidFill>
              </a:uFill>
              <a:latin typeface="Calibri"/>
              <a:cs typeface="Calibri"/>
            </a:endParaRPr>
          </a:p>
          <a:p>
            <a:pPr marL="216535" marR="208915" algn="ctr">
              <a:lnSpc>
                <a:spcPts val="1150"/>
              </a:lnSpc>
              <a:spcBef>
                <a:spcPts val="1155"/>
              </a:spcBef>
            </a:pP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Billy </a:t>
            </a:r>
            <a:r>
              <a:rPr lang="en-US" sz="1200" spc="-40" dirty="0" err="1">
                <a:solidFill>
                  <a:srgbClr val="274E13"/>
                </a:solidFill>
                <a:latin typeface="Calibri"/>
                <a:cs typeface="Calibri"/>
              </a:rPr>
              <a:t>Dhanis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75" dirty="0">
                <a:solidFill>
                  <a:srgbClr val="274E13"/>
                </a:solidFill>
                <a:latin typeface="Calibri"/>
                <a:cs typeface="Calibri"/>
              </a:rPr>
              <a:t>Fields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      </a:t>
            </a:r>
            <a:r>
              <a:rPr lang="en-US" sz="1200" spc="-1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20"/>
              </a:rPr>
              <a:t>fieldsprep@nnll.org</a:t>
            </a:r>
            <a:endParaRPr lang="en-US" sz="1200" dirty="0">
              <a:latin typeface="Calibri"/>
              <a:cs typeface="Calibri"/>
            </a:endParaRPr>
          </a:p>
          <a:p>
            <a:pPr marL="216535" marR="208915" algn="ctr">
              <a:lnSpc>
                <a:spcPts val="1150"/>
              </a:lnSpc>
              <a:spcBef>
                <a:spcPts val="1155"/>
              </a:spcBef>
            </a:pP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Clinton Williams 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-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spc="-75" dirty="0">
                <a:solidFill>
                  <a:srgbClr val="274E13"/>
                </a:solidFill>
                <a:latin typeface="Calibri"/>
                <a:cs typeface="Calibri"/>
              </a:rPr>
              <a:t>Fields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 Coordinator     </a:t>
            </a:r>
            <a:r>
              <a:rPr lang="en-US" sz="1200" spc="-1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21"/>
              </a:rPr>
              <a:t>fieldscoordinator@nnll.org</a:t>
            </a:r>
            <a:endParaRPr lang="en-US" sz="1200" dirty="0">
              <a:latin typeface="Calibri"/>
              <a:cs typeface="Calibri"/>
            </a:endParaRPr>
          </a:p>
          <a:p>
            <a:pPr marL="216535" marR="208915" algn="ctr">
              <a:lnSpc>
                <a:spcPts val="1150"/>
              </a:lnSpc>
              <a:spcBef>
                <a:spcPts val="1155"/>
              </a:spcBef>
            </a:pP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Kim Keys-Rosenfeld </a:t>
            </a:r>
            <a:r>
              <a:rPr lang="en-US" sz="1200" spc="-50" dirty="0">
                <a:solidFill>
                  <a:srgbClr val="274E13"/>
                </a:solidFill>
                <a:latin typeface="Calibri"/>
                <a:cs typeface="Calibri"/>
              </a:rPr>
              <a:t>–</a:t>
            </a:r>
            <a:r>
              <a:rPr lang="en-US" sz="1200" spc="-40" dirty="0">
                <a:solidFill>
                  <a:srgbClr val="274E13"/>
                </a:solidFill>
                <a:latin typeface="Calibri"/>
                <a:cs typeface="Calibri"/>
              </a:rPr>
              <a:t> Social Media     </a:t>
            </a:r>
            <a:r>
              <a:rPr lang="en-US" sz="1200" spc="-10" dirty="0">
                <a:solidFill>
                  <a:srgbClr val="274E13"/>
                </a:solidFill>
                <a:latin typeface="Calibri"/>
                <a:cs typeface="Calibri"/>
              </a:rPr>
              <a:t> </a:t>
            </a:r>
            <a:r>
              <a:rPr lang="en-US" sz="1200" u="heavy" spc="-10" dirty="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Calibri"/>
                <a:cs typeface="Calibri"/>
                <a:hlinkClick r:id="rId22"/>
              </a:rPr>
              <a:t>social@nnll.org</a:t>
            </a:r>
            <a:endParaRPr lang="en-US" sz="1200" dirty="0">
              <a:latin typeface="Calibri"/>
              <a:cs typeface="Calibri"/>
            </a:endParaRPr>
          </a:p>
          <a:p>
            <a:pPr marL="216535" marR="208915" algn="ctr">
              <a:lnSpc>
                <a:spcPts val="1150"/>
              </a:lnSpc>
              <a:spcBef>
                <a:spcPts val="1155"/>
              </a:spcBef>
            </a:pPr>
            <a:endParaRPr lang="en-US" sz="1200" dirty="0">
              <a:latin typeface="Calibri"/>
              <a:cs typeface="Calibri"/>
            </a:endParaRPr>
          </a:p>
          <a:p>
            <a:pPr marL="12065" marR="5080" algn="ctr">
              <a:lnSpc>
                <a:spcPct val="80000"/>
              </a:lnSpc>
              <a:spcBef>
                <a:spcPts val="1155"/>
              </a:spcBef>
            </a:pPr>
            <a:endParaRPr lang="en-US" sz="1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-29693"/>
            <a:ext cx="2129875" cy="720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600" dirty="0"/>
              <a:t>Agenda</a:t>
            </a:r>
            <a:endParaRPr sz="4600" dirty="0"/>
          </a:p>
        </p:txBody>
      </p:sp>
      <p:sp>
        <p:nvSpPr>
          <p:cNvPr id="3" name="object 3"/>
          <p:cNvSpPr txBox="1"/>
          <p:nvPr/>
        </p:nvSpPr>
        <p:spPr>
          <a:xfrm>
            <a:off x="513633" y="662636"/>
            <a:ext cx="8163559" cy="3749744"/>
          </a:xfrm>
          <a:prstGeom prst="rect">
            <a:avLst/>
          </a:prstGeom>
        </p:spPr>
        <p:txBody>
          <a:bodyPr vert="horz" wrap="square" lIns="0" tIns="111760" rIns="0" bIns="0" rtlCol="0">
            <a:spAutoFit/>
          </a:bodyPr>
          <a:lstStyle/>
          <a:p>
            <a:pPr marL="340360" indent="-327660">
              <a:lnSpc>
                <a:spcPct val="100000"/>
              </a:lnSpc>
              <a:spcBef>
                <a:spcPts val="880"/>
              </a:spcBef>
              <a:buChar char="●"/>
              <a:tabLst>
                <a:tab pos="340360" algn="l"/>
              </a:tabLst>
            </a:pPr>
            <a:r>
              <a:rPr sz="1300" spc="-10" dirty="0">
                <a:solidFill>
                  <a:srgbClr val="274E13"/>
                </a:solidFill>
                <a:latin typeface="Arial"/>
                <a:cs typeface="Arial"/>
              </a:rPr>
              <a:t>Welcome</a:t>
            </a:r>
            <a:endParaRPr sz="1300" dirty="0">
              <a:latin typeface="Arial"/>
              <a:cs typeface="Arial"/>
            </a:endParaRPr>
          </a:p>
          <a:p>
            <a:pPr marL="340360" indent="-327660">
              <a:lnSpc>
                <a:spcPct val="100000"/>
              </a:lnSpc>
              <a:spcBef>
                <a:spcPts val="780"/>
              </a:spcBef>
              <a:buChar char="●"/>
              <a:tabLst>
                <a:tab pos="340360" algn="l"/>
              </a:tabLst>
            </a:pP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State</a:t>
            </a:r>
            <a:r>
              <a:rPr sz="1300" spc="-2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of</a:t>
            </a:r>
            <a:r>
              <a:rPr sz="1300" spc="-1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the</a:t>
            </a:r>
            <a:r>
              <a:rPr sz="1300" spc="-1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274E13"/>
                </a:solidFill>
                <a:latin typeface="Arial"/>
                <a:cs typeface="Arial"/>
              </a:rPr>
              <a:t>League:</a:t>
            </a:r>
            <a:endParaRPr sz="1300" dirty="0">
              <a:latin typeface="Arial"/>
              <a:cs typeface="Arial"/>
            </a:endParaRPr>
          </a:p>
          <a:p>
            <a:pPr marL="797560" lvl="1" indent="-327660">
              <a:lnSpc>
                <a:spcPct val="100000"/>
              </a:lnSpc>
              <a:spcBef>
                <a:spcPts val="780"/>
              </a:spcBef>
              <a:buChar char="○"/>
              <a:tabLst>
                <a:tab pos="797560" algn="l"/>
              </a:tabLst>
            </a:pP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Registration</a:t>
            </a:r>
            <a:r>
              <a:rPr sz="1300" spc="-3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numbers: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Fall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of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202</a:t>
            </a:r>
            <a:r>
              <a:rPr lang="en-US" sz="1300" dirty="0">
                <a:solidFill>
                  <a:srgbClr val="274E13"/>
                </a:solidFill>
                <a:latin typeface="Arial"/>
                <a:cs typeface="Arial"/>
              </a:rPr>
              <a:t>3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,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Spring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of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202</a:t>
            </a:r>
            <a:r>
              <a:rPr lang="en-US" sz="1300" dirty="0">
                <a:solidFill>
                  <a:srgbClr val="274E13"/>
                </a:solidFill>
                <a:latin typeface="Arial"/>
                <a:cs typeface="Arial"/>
              </a:rPr>
              <a:t>4, Summer of 2024</a:t>
            </a:r>
            <a:endParaRPr sz="1300" dirty="0">
              <a:latin typeface="Arial"/>
              <a:cs typeface="Arial"/>
            </a:endParaRPr>
          </a:p>
          <a:p>
            <a:pPr marL="797560" lvl="1" indent="-327660">
              <a:lnSpc>
                <a:spcPct val="100000"/>
              </a:lnSpc>
              <a:spcBef>
                <a:spcPts val="780"/>
              </a:spcBef>
              <a:buChar char="○"/>
              <a:tabLst>
                <a:tab pos="797560" algn="l"/>
              </a:tabLst>
            </a:pP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Statement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of</a:t>
            </a:r>
            <a:r>
              <a:rPr sz="1300" spc="-8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Accounts</a:t>
            </a:r>
            <a:r>
              <a:rPr sz="1300" spc="-1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–</a:t>
            </a:r>
            <a:r>
              <a:rPr sz="1300" spc="-1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Financials</a:t>
            </a:r>
            <a:r>
              <a:rPr sz="1300" spc="-10" dirty="0">
                <a:solidFill>
                  <a:srgbClr val="274E13"/>
                </a:solidFill>
                <a:latin typeface="Arial"/>
                <a:cs typeface="Arial"/>
              </a:rPr>
              <a:t> Reviewed</a:t>
            </a:r>
            <a:endParaRPr sz="1300" dirty="0">
              <a:latin typeface="Arial"/>
              <a:cs typeface="Arial"/>
            </a:endParaRPr>
          </a:p>
          <a:p>
            <a:pPr marL="797560" lvl="1" indent="-327660">
              <a:lnSpc>
                <a:spcPct val="100000"/>
              </a:lnSpc>
              <a:spcBef>
                <a:spcPts val="780"/>
              </a:spcBef>
              <a:buChar char="○"/>
              <a:tabLst>
                <a:tab pos="797560" algn="l"/>
              </a:tabLst>
            </a:pP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Hit–A–Thon</a:t>
            </a:r>
            <a:r>
              <a:rPr lang="en-US" sz="1300" dirty="0">
                <a:solidFill>
                  <a:srgbClr val="274E13"/>
                </a:solidFill>
                <a:latin typeface="Arial"/>
                <a:cs typeface="Arial"/>
              </a:rPr>
              <a:t>/Dine In</a:t>
            </a:r>
            <a:r>
              <a:rPr sz="1300" spc="-3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Fundraiser</a:t>
            </a:r>
            <a:r>
              <a:rPr lang="en-US" sz="1300" dirty="0">
                <a:solidFill>
                  <a:srgbClr val="274E13"/>
                </a:solidFill>
                <a:latin typeface="Arial"/>
                <a:cs typeface="Arial"/>
              </a:rPr>
              <a:t>s</a:t>
            </a:r>
            <a:r>
              <a:rPr sz="1300" spc="-1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–</a:t>
            </a:r>
            <a:r>
              <a:rPr lang="en-US" sz="1300" spc="-20" dirty="0">
                <a:solidFill>
                  <a:srgbClr val="274E13"/>
                </a:solidFill>
                <a:latin typeface="Arial"/>
                <a:cs typeface="Arial"/>
              </a:rPr>
              <a:t> Projects</a:t>
            </a:r>
            <a:endParaRPr sz="1300" dirty="0">
              <a:latin typeface="Arial"/>
              <a:cs typeface="Arial"/>
            </a:endParaRPr>
          </a:p>
          <a:p>
            <a:pPr marL="340360" indent="-327660">
              <a:lnSpc>
                <a:spcPct val="100000"/>
              </a:lnSpc>
              <a:spcBef>
                <a:spcPts val="780"/>
              </a:spcBef>
              <a:buChar char="●"/>
              <a:tabLst>
                <a:tab pos="340360" algn="l"/>
              </a:tabLst>
            </a:pP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Summer </a:t>
            </a:r>
            <a:r>
              <a:rPr sz="1300" spc="-10" dirty="0">
                <a:solidFill>
                  <a:srgbClr val="274E13"/>
                </a:solidFill>
                <a:latin typeface="Arial"/>
                <a:cs typeface="Arial"/>
              </a:rPr>
              <a:t>TOC/All-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Star</a:t>
            </a:r>
            <a:r>
              <a:rPr sz="1300" spc="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274E13"/>
                </a:solidFill>
                <a:latin typeface="Arial"/>
                <a:cs typeface="Arial"/>
              </a:rPr>
              <a:t>Successes</a:t>
            </a:r>
            <a:endParaRPr sz="1300" dirty="0">
              <a:latin typeface="Arial"/>
              <a:cs typeface="Arial"/>
            </a:endParaRPr>
          </a:p>
          <a:p>
            <a:pPr marL="340360" indent="-327660">
              <a:lnSpc>
                <a:spcPct val="100000"/>
              </a:lnSpc>
              <a:spcBef>
                <a:spcPts val="780"/>
              </a:spcBef>
              <a:buChar char="●"/>
              <a:tabLst>
                <a:tab pos="340360" algn="l"/>
              </a:tabLst>
            </a:pPr>
            <a:r>
              <a:rPr lang="en-US" sz="1300" spc="-10" dirty="0">
                <a:solidFill>
                  <a:srgbClr val="274E13"/>
                </a:solidFill>
                <a:latin typeface="Arial"/>
                <a:cs typeface="Arial"/>
              </a:rPr>
              <a:t>Proposed Candidates for the 2024/2025 Board of Directors Slate</a:t>
            </a:r>
          </a:p>
          <a:p>
            <a:pPr marL="340360" indent="-327660">
              <a:lnSpc>
                <a:spcPct val="100000"/>
              </a:lnSpc>
              <a:spcBef>
                <a:spcPts val="780"/>
              </a:spcBef>
              <a:buChar char="●"/>
              <a:tabLst>
                <a:tab pos="340360" algn="l"/>
              </a:tabLst>
            </a:pPr>
            <a:r>
              <a:rPr sz="1300" spc="-10" dirty="0">
                <a:solidFill>
                  <a:srgbClr val="274E13"/>
                </a:solidFill>
                <a:latin typeface="Arial"/>
                <a:cs typeface="Arial"/>
              </a:rPr>
              <a:t>Vot</a:t>
            </a:r>
            <a:r>
              <a:rPr lang="en-US" sz="1300" spc="-10" dirty="0">
                <a:solidFill>
                  <a:srgbClr val="274E13"/>
                </a:solidFill>
                <a:latin typeface="Arial"/>
                <a:cs typeface="Arial"/>
              </a:rPr>
              <a:t>ing</a:t>
            </a:r>
            <a:r>
              <a:rPr sz="1300" spc="-2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300" spc="-20" dirty="0">
                <a:solidFill>
                  <a:srgbClr val="274E13"/>
                </a:solidFill>
                <a:latin typeface="Arial"/>
                <a:cs typeface="Arial"/>
              </a:rPr>
              <a:t>Results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:</a:t>
            </a:r>
            <a:endParaRPr sz="1300" dirty="0">
              <a:latin typeface="Arial"/>
              <a:cs typeface="Arial"/>
            </a:endParaRPr>
          </a:p>
          <a:p>
            <a:pPr marL="797560" marR="5080" lvl="1" indent="-328295">
              <a:lnSpc>
                <a:spcPct val="150000"/>
              </a:lnSpc>
              <a:buChar char="○"/>
              <a:tabLst>
                <a:tab pos="797560" algn="l"/>
              </a:tabLst>
            </a:pPr>
            <a:r>
              <a:rPr lang="en-US" sz="1300" spc="-10" dirty="0">
                <a:solidFill>
                  <a:srgbClr val="274E13"/>
                </a:solidFill>
                <a:latin typeface="Arial"/>
                <a:cs typeface="Arial"/>
              </a:rPr>
              <a:t>Results of Renaming/Eliminating/Combining Board Positions</a:t>
            </a:r>
          </a:p>
          <a:p>
            <a:pPr marL="797560" marR="5080" lvl="8" indent="-328295">
              <a:lnSpc>
                <a:spcPct val="150000"/>
              </a:lnSpc>
              <a:buChar char="○"/>
              <a:tabLst>
                <a:tab pos="797560" algn="l"/>
              </a:tabLst>
            </a:pPr>
            <a:r>
              <a:rPr lang="en-US" sz="900" spc="-10" dirty="0">
                <a:solidFill>
                  <a:srgbClr val="274E13"/>
                </a:solidFill>
                <a:latin typeface="Arial"/>
                <a:cs typeface="Arial"/>
              </a:rPr>
              <a:t>Rename Secretary/Information Officer to Secretary/Communications Coordinator; Eliminate Social Media</a:t>
            </a:r>
          </a:p>
          <a:p>
            <a:pPr marL="797560" marR="5080" lvl="8" indent="-328295">
              <a:lnSpc>
                <a:spcPct val="150000"/>
              </a:lnSpc>
              <a:buChar char="○"/>
              <a:tabLst>
                <a:tab pos="797560" algn="l"/>
              </a:tabLst>
            </a:pPr>
            <a:r>
              <a:rPr lang="en-US" sz="900" spc="-10" dirty="0">
                <a:solidFill>
                  <a:srgbClr val="274E13"/>
                </a:solidFill>
                <a:latin typeface="Arial"/>
                <a:cs typeface="Arial"/>
              </a:rPr>
              <a:t>Combine Team Parent/Snack Bar Coordinator and make it a “Co” role</a:t>
            </a:r>
          </a:p>
          <a:p>
            <a:pPr marL="797560" marR="5080" lvl="1" indent="-328295">
              <a:lnSpc>
                <a:spcPct val="150000"/>
              </a:lnSpc>
              <a:buChar char="○"/>
              <a:tabLst>
                <a:tab pos="797560" algn="l"/>
              </a:tabLst>
            </a:pPr>
            <a:r>
              <a:rPr lang="en-US" sz="1300" spc="-35" dirty="0">
                <a:solidFill>
                  <a:srgbClr val="274E13"/>
                </a:solidFill>
                <a:latin typeface="Arial"/>
                <a:cs typeface="Arial"/>
              </a:rPr>
              <a:t>Results </a:t>
            </a:r>
            <a:r>
              <a:rPr lang="en-US" sz="1300" dirty="0">
                <a:solidFill>
                  <a:srgbClr val="274E13"/>
                </a:solidFill>
                <a:latin typeface="Arial"/>
                <a:cs typeface="Arial"/>
              </a:rPr>
              <a:t>of</a:t>
            </a:r>
            <a:r>
              <a:rPr lang="en-US"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300" dirty="0">
                <a:solidFill>
                  <a:srgbClr val="274E13"/>
                </a:solidFill>
                <a:latin typeface="Arial"/>
                <a:cs typeface="Arial"/>
              </a:rPr>
              <a:t>the</a:t>
            </a:r>
            <a:r>
              <a:rPr lang="en-US"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300" dirty="0">
                <a:solidFill>
                  <a:srgbClr val="274E13"/>
                </a:solidFill>
                <a:latin typeface="Arial"/>
                <a:cs typeface="Arial"/>
              </a:rPr>
              <a:t>2024/2025</a:t>
            </a:r>
            <a:r>
              <a:rPr lang="en-US"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300" dirty="0">
                <a:solidFill>
                  <a:srgbClr val="274E13"/>
                </a:solidFill>
                <a:latin typeface="Arial"/>
                <a:cs typeface="Arial"/>
              </a:rPr>
              <a:t>Board</a:t>
            </a:r>
            <a:r>
              <a:rPr lang="en-US"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300" dirty="0">
                <a:solidFill>
                  <a:srgbClr val="274E13"/>
                </a:solidFill>
                <a:latin typeface="Arial"/>
                <a:cs typeface="Arial"/>
              </a:rPr>
              <a:t>of</a:t>
            </a:r>
            <a:r>
              <a:rPr lang="en-US" sz="1300" spc="-2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300" spc="-10" dirty="0">
                <a:solidFill>
                  <a:srgbClr val="274E13"/>
                </a:solidFill>
                <a:latin typeface="Arial"/>
                <a:cs typeface="Arial"/>
              </a:rPr>
              <a:t>Directors Slate</a:t>
            </a:r>
            <a:endParaRPr lang="en-US" sz="1300" dirty="0">
              <a:latin typeface="Arial"/>
              <a:cs typeface="Arial"/>
            </a:endParaRPr>
          </a:p>
          <a:p>
            <a:pPr marL="340360" indent="-327660">
              <a:lnSpc>
                <a:spcPct val="100000"/>
              </a:lnSpc>
              <a:spcBef>
                <a:spcPts val="780"/>
              </a:spcBef>
              <a:buChar char="●"/>
              <a:tabLst>
                <a:tab pos="340360" algn="l"/>
              </a:tabLst>
            </a:pPr>
            <a:r>
              <a:rPr sz="1300" spc="-10" dirty="0">
                <a:solidFill>
                  <a:srgbClr val="274E13"/>
                </a:solidFill>
                <a:latin typeface="Arial"/>
                <a:cs typeface="Arial"/>
              </a:rPr>
              <a:t>Meeting</a:t>
            </a:r>
            <a:r>
              <a:rPr sz="1300" spc="-3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274E13"/>
                </a:solidFill>
                <a:latin typeface="Arial"/>
                <a:cs typeface="Arial"/>
              </a:rPr>
              <a:t>Adjourned</a:t>
            </a:r>
            <a:r>
              <a:rPr lang="en-US" sz="1300" spc="-10" dirty="0">
                <a:solidFill>
                  <a:srgbClr val="274E13"/>
                </a:solidFill>
                <a:latin typeface="Arial"/>
                <a:cs typeface="Arial"/>
              </a:rPr>
              <a:t> into Closed Session</a:t>
            </a:r>
            <a:endParaRPr sz="13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600" spc="-325" dirty="0"/>
              <a:t>State</a:t>
            </a:r>
            <a:r>
              <a:rPr sz="4600" spc="-290" dirty="0"/>
              <a:t> </a:t>
            </a:r>
            <a:r>
              <a:rPr sz="4600" spc="-220" dirty="0"/>
              <a:t>of</a:t>
            </a:r>
            <a:r>
              <a:rPr sz="4600" spc="-290" dirty="0"/>
              <a:t> </a:t>
            </a:r>
            <a:r>
              <a:rPr sz="4600" spc="-335" dirty="0"/>
              <a:t>the</a:t>
            </a:r>
            <a:r>
              <a:rPr sz="4600" spc="-290" dirty="0"/>
              <a:t> </a:t>
            </a:r>
            <a:r>
              <a:rPr sz="4600" spc="-360" dirty="0"/>
              <a:t>league</a:t>
            </a:r>
            <a:endParaRPr sz="4600" dirty="0"/>
          </a:p>
        </p:txBody>
      </p:sp>
      <p:sp>
        <p:nvSpPr>
          <p:cNvPr id="3" name="object 3"/>
          <p:cNvSpPr txBox="1"/>
          <p:nvPr/>
        </p:nvSpPr>
        <p:spPr>
          <a:xfrm>
            <a:off x="384724" y="761696"/>
            <a:ext cx="5711275" cy="702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Registration</a:t>
            </a:r>
            <a:r>
              <a:rPr sz="1300" spc="-3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numbers: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Fall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of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202</a:t>
            </a:r>
            <a:r>
              <a:rPr lang="en-US" sz="1300" dirty="0">
                <a:solidFill>
                  <a:srgbClr val="274E13"/>
                </a:solidFill>
                <a:latin typeface="Arial"/>
                <a:cs typeface="Arial"/>
              </a:rPr>
              <a:t>3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,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Spring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of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202</a:t>
            </a:r>
            <a:r>
              <a:rPr lang="en-US" sz="1300" dirty="0">
                <a:solidFill>
                  <a:srgbClr val="274E13"/>
                </a:solidFill>
                <a:latin typeface="Arial"/>
                <a:cs typeface="Arial"/>
              </a:rPr>
              <a:t>4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,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300" spc="-25" dirty="0">
                <a:solidFill>
                  <a:srgbClr val="274E13"/>
                </a:solidFill>
                <a:latin typeface="Arial"/>
                <a:cs typeface="Arial"/>
              </a:rPr>
              <a:t>Summer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274E13"/>
                </a:solidFill>
                <a:latin typeface="Arial"/>
                <a:cs typeface="Arial"/>
              </a:rPr>
              <a:t>of</a:t>
            </a:r>
            <a:r>
              <a:rPr sz="13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274E13"/>
                </a:solidFill>
                <a:latin typeface="Arial"/>
                <a:cs typeface="Arial"/>
              </a:rPr>
              <a:t>202</a:t>
            </a:r>
            <a:r>
              <a:rPr lang="en-US" sz="1300" spc="-10" dirty="0">
                <a:solidFill>
                  <a:srgbClr val="274E13"/>
                </a:solidFill>
                <a:latin typeface="Arial"/>
                <a:cs typeface="Arial"/>
              </a:rPr>
              <a:t>4</a:t>
            </a:r>
            <a:r>
              <a:rPr sz="1300" spc="-10" dirty="0">
                <a:solidFill>
                  <a:srgbClr val="274E13"/>
                </a:solidFill>
                <a:latin typeface="Arial"/>
                <a:cs typeface="Arial"/>
              </a:rPr>
              <a:t>:</a:t>
            </a:r>
            <a:endParaRPr sz="1300" dirty="0">
              <a:latin typeface="Arial"/>
              <a:cs typeface="Arial"/>
            </a:endParaRPr>
          </a:p>
          <a:p>
            <a:pPr marL="12700" marR="1061085">
              <a:lnSpc>
                <a:spcPct val="150000"/>
              </a:lnSpc>
              <a:spcBef>
                <a:spcPts val="125"/>
              </a:spcBef>
              <a:tabLst>
                <a:tab pos="1383665" algn="l"/>
                <a:tab pos="2755265" algn="l"/>
              </a:tabLst>
            </a:pPr>
            <a:r>
              <a:rPr sz="1100" b="1" dirty="0">
                <a:solidFill>
                  <a:srgbClr val="274E13"/>
                </a:solidFill>
                <a:latin typeface="Arial"/>
                <a:cs typeface="Arial"/>
              </a:rPr>
              <a:t>Fall</a:t>
            </a:r>
            <a:r>
              <a:rPr sz="1100" b="1" spc="-2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274E13"/>
                </a:solidFill>
                <a:latin typeface="Arial"/>
                <a:cs typeface="Arial"/>
              </a:rPr>
              <a:t>Ball</a:t>
            </a:r>
            <a:r>
              <a:rPr sz="1100" b="1" spc="-20" dirty="0">
                <a:solidFill>
                  <a:srgbClr val="274E13"/>
                </a:solidFill>
                <a:latin typeface="Arial"/>
                <a:cs typeface="Arial"/>
              </a:rPr>
              <a:t> 202</a:t>
            </a:r>
            <a:r>
              <a:rPr lang="en-US" sz="1100" b="1" spc="-20" dirty="0">
                <a:solidFill>
                  <a:srgbClr val="274E13"/>
                </a:solidFill>
                <a:latin typeface="Arial"/>
                <a:cs typeface="Arial"/>
              </a:rPr>
              <a:t>3</a:t>
            </a:r>
            <a:r>
              <a:rPr sz="1100" b="1" dirty="0">
                <a:solidFill>
                  <a:srgbClr val="274E13"/>
                </a:solidFill>
                <a:latin typeface="Arial"/>
                <a:cs typeface="Arial"/>
              </a:rPr>
              <a:t>	Spring</a:t>
            </a:r>
            <a:r>
              <a:rPr sz="1100" b="1" spc="-4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274E13"/>
                </a:solidFill>
                <a:latin typeface="Arial"/>
                <a:cs typeface="Arial"/>
              </a:rPr>
              <a:t>202</a:t>
            </a:r>
            <a:r>
              <a:rPr lang="en-US" sz="1100" b="1" spc="-20" dirty="0">
                <a:solidFill>
                  <a:srgbClr val="274E13"/>
                </a:solidFill>
                <a:latin typeface="Arial"/>
                <a:cs typeface="Arial"/>
              </a:rPr>
              <a:t>4</a:t>
            </a:r>
            <a:r>
              <a:rPr sz="1100" b="1" dirty="0">
                <a:solidFill>
                  <a:srgbClr val="274E13"/>
                </a:solidFill>
                <a:latin typeface="Arial"/>
                <a:cs typeface="Arial"/>
              </a:rPr>
              <a:t>	</a:t>
            </a:r>
            <a:r>
              <a:rPr lang="en-US" sz="1100" b="1" dirty="0">
                <a:solidFill>
                  <a:srgbClr val="274E13"/>
                </a:solidFill>
                <a:latin typeface="Arial"/>
                <a:cs typeface="Arial"/>
              </a:rPr>
              <a:t>Summer</a:t>
            </a:r>
            <a:r>
              <a:rPr sz="1100" b="1" spc="-20" dirty="0">
                <a:solidFill>
                  <a:srgbClr val="274E13"/>
                </a:solidFill>
                <a:latin typeface="Arial"/>
                <a:cs typeface="Arial"/>
              </a:rPr>
              <a:t> 202</a:t>
            </a:r>
            <a:r>
              <a:rPr lang="en-US" sz="1100" b="1" spc="-20" dirty="0">
                <a:solidFill>
                  <a:srgbClr val="274E13"/>
                </a:solidFill>
                <a:latin typeface="Arial"/>
                <a:cs typeface="Arial"/>
              </a:rPr>
              <a:t>4</a:t>
            </a:r>
            <a:r>
              <a:rPr sz="1100" b="1" spc="-2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100" b="1" spc="-20" dirty="0">
                <a:solidFill>
                  <a:srgbClr val="274E13"/>
                </a:solidFill>
                <a:latin typeface="Arial"/>
                <a:cs typeface="Arial"/>
              </a:rPr>
              <a:t>     </a:t>
            </a:r>
            <a:r>
              <a:rPr sz="1100" b="1" dirty="0">
                <a:solidFill>
                  <a:srgbClr val="274E13"/>
                </a:solidFill>
                <a:latin typeface="Arial"/>
                <a:cs typeface="Arial"/>
              </a:rPr>
              <a:t>Enrollments</a:t>
            </a:r>
            <a:r>
              <a:rPr sz="1100" b="1" spc="-3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274E13"/>
                </a:solidFill>
                <a:latin typeface="Arial"/>
                <a:cs typeface="Arial"/>
              </a:rPr>
              <a:t>by</a:t>
            </a:r>
            <a:r>
              <a:rPr sz="1100" b="1" spc="-3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100" b="1" spc="-30" dirty="0">
                <a:solidFill>
                  <a:srgbClr val="274E13"/>
                </a:solidFill>
                <a:latin typeface="Arial"/>
                <a:cs typeface="Arial"/>
              </a:rPr>
              <a:t>Divisions</a:t>
            </a:r>
            <a:endParaRPr sz="1100" dirty="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558261"/>
              </p:ext>
            </p:extLst>
          </p:nvPr>
        </p:nvGraphicFramePr>
        <p:xfrm>
          <a:off x="381000" y="1528825"/>
          <a:ext cx="4114800" cy="379143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79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4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06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6602">
                <a:tc>
                  <a:txBody>
                    <a:bodyPr/>
                    <a:lstStyle/>
                    <a:p>
                      <a:pPr marL="31750" algn="ctr">
                        <a:lnSpc>
                          <a:spcPts val="1215"/>
                        </a:lnSpc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Juniors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51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ts val="1215"/>
                        </a:lnSpc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Seniors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7320" algn="ctr">
                        <a:lnSpc>
                          <a:spcPts val="1215"/>
                        </a:lnSpc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enio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rs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16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50/70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29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Juniors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34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14732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Juniors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Majors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50/70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14732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50/70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Minors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123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Majors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57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14732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Majors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Rookie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54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Minors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250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14732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11s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 </a:t>
                      </a:r>
                      <a:r>
                        <a:rPr lang="en-US" sz="1100" dirty="0" err="1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Teeball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16</a:t>
                      </a:r>
                      <a:endParaRPr lang="en-US"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Rookie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64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14732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0s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lang="en-US"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Juniors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12</a:t>
                      </a:r>
                      <a:endParaRPr lang="en-US"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BB</a:t>
                      </a:r>
                      <a:r>
                        <a:rPr sz="1100" spc="-4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3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Tee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Ball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82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14732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13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12u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55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2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Juniors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27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14732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12u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10u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29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12u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54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14732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8u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10u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- 56</a:t>
                      </a:r>
                    </a:p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8u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57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14732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10u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14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6u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6u</a:t>
                      </a:r>
                      <a:r>
                        <a:rPr sz="1100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35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14732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b="1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1100" b="1" spc="-4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100" b="1" spc="-3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b="1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127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4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3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Tee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Ball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SB</a:t>
                      </a:r>
                      <a:r>
                        <a:rPr sz="1100" spc="-4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3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Tee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Ball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1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34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5025"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Challenger</a:t>
                      </a:r>
                      <a:r>
                        <a:rPr lang="en-US" sz="12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lang="en-US" sz="12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200" spc="-5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lang="en-US" sz="12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8279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27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Challenger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–</a:t>
                      </a:r>
                      <a:r>
                        <a:rPr lang="en-US" sz="1100" spc="-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spc="-5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lang="en-US"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1884"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lang="en-US" sz="1200" b="1" spc="-4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200" b="1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lang="en-US" sz="1200" b="1" spc="-3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200" b="1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445</a:t>
                      </a:r>
                      <a:endParaRPr lang="en-US" sz="1200" dirty="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8279" algn="ctr">
                        <a:lnSpc>
                          <a:spcPts val="1235"/>
                        </a:lnSpc>
                        <a:spcBef>
                          <a:spcPts val="270"/>
                        </a:spcBef>
                      </a:pPr>
                      <a:r>
                        <a:rPr sz="1100" b="1" spc="-1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1100" b="1" spc="-4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100" b="1" spc="-30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100" b="1" spc="-25" dirty="0">
                          <a:solidFill>
                            <a:srgbClr val="274E13"/>
                          </a:solidFill>
                          <a:latin typeface="Arial"/>
                          <a:cs typeface="Arial"/>
                        </a:rPr>
                        <a:t>959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3429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-349390"/>
            <a:ext cx="2815675" cy="2841162"/>
          </a:xfrm>
          <a:prstGeom prst="rect">
            <a:avLst/>
          </a:prstGeom>
        </p:spPr>
        <p:txBody>
          <a:bodyPr vert="horz" wrap="square" lIns="0" tIns="3321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15"/>
              </a:spcBef>
            </a:pPr>
            <a:r>
              <a:rPr sz="4600" spc="-430" dirty="0"/>
              <a:t>Statement</a:t>
            </a:r>
            <a:r>
              <a:rPr sz="4600" spc="-290" dirty="0"/>
              <a:t> </a:t>
            </a:r>
            <a:r>
              <a:rPr sz="4600" spc="-220" dirty="0"/>
              <a:t>of</a:t>
            </a:r>
            <a:r>
              <a:rPr sz="4600" spc="-290" dirty="0"/>
              <a:t> </a:t>
            </a:r>
            <a:r>
              <a:rPr sz="4600" spc="-305" dirty="0"/>
              <a:t>accounts</a:t>
            </a:r>
            <a:endParaRPr sz="4600" dirty="0"/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300" dirty="0">
                <a:latin typeface="Arial"/>
                <a:cs typeface="Arial"/>
              </a:rPr>
              <a:t>Statement</a:t>
            </a:r>
            <a:r>
              <a:rPr sz="1300" spc="-25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of</a:t>
            </a:r>
            <a:r>
              <a:rPr sz="1300" spc="-85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Accounts</a:t>
            </a:r>
            <a:r>
              <a:rPr lang="en-US" sz="1300" dirty="0">
                <a:latin typeface="Arial"/>
                <a:cs typeface="Arial"/>
              </a:rPr>
              <a:t>:</a:t>
            </a:r>
            <a:br>
              <a:rPr lang="en-US" sz="1300" dirty="0">
                <a:latin typeface="Arial"/>
                <a:cs typeface="Arial"/>
              </a:rPr>
            </a:br>
            <a:r>
              <a:rPr sz="1300" dirty="0">
                <a:latin typeface="Arial"/>
                <a:cs typeface="Arial"/>
              </a:rPr>
              <a:t>Financials</a:t>
            </a:r>
            <a:r>
              <a:rPr sz="1300" spc="-10" dirty="0">
                <a:latin typeface="Arial"/>
                <a:cs typeface="Arial"/>
              </a:rPr>
              <a:t> Reviewed</a:t>
            </a:r>
            <a:r>
              <a:rPr lang="en-US" sz="1300" spc="-10" dirty="0">
                <a:latin typeface="Arial"/>
                <a:cs typeface="Arial"/>
              </a:rPr>
              <a:t> </a:t>
            </a:r>
            <a:br>
              <a:rPr lang="en-US" sz="1300" spc="-10" dirty="0">
                <a:latin typeface="Arial"/>
                <a:cs typeface="Arial"/>
              </a:rPr>
            </a:br>
            <a:r>
              <a:rPr lang="en-US" sz="1300" spc="-10" dirty="0">
                <a:latin typeface="Arial"/>
                <a:cs typeface="Arial"/>
              </a:rPr>
              <a:t>Budget v Actuals</a:t>
            </a:r>
            <a:br>
              <a:rPr lang="en-US" sz="1300" spc="-10" dirty="0">
                <a:latin typeface="Arial"/>
                <a:cs typeface="Arial"/>
              </a:rPr>
            </a:br>
            <a:br>
              <a:rPr lang="en-US" sz="1300" spc="-10" dirty="0">
                <a:latin typeface="Arial"/>
                <a:cs typeface="Arial"/>
              </a:rPr>
            </a:br>
            <a:r>
              <a:rPr lang="en-US" sz="1300" spc="-10" dirty="0">
                <a:latin typeface="Arial"/>
                <a:cs typeface="Arial"/>
              </a:rPr>
              <a:t>Oct 1, 2023 – Aug 16, 2024</a:t>
            </a:r>
            <a:endParaRPr sz="1300" dirty="0">
              <a:latin typeface="Arial"/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37EDF6-F832-041F-52A6-9BAC64683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188" y="30222"/>
            <a:ext cx="4692726" cy="49149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-349390"/>
            <a:ext cx="2815675" cy="2841162"/>
          </a:xfrm>
          <a:prstGeom prst="rect">
            <a:avLst/>
          </a:prstGeom>
        </p:spPr>
        <p:txBody>
          <a:bodyPr vert="horz" wrap="square" lIns="0" tIns="3321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15"/>
              </a:spcBef>
            </a:pPr>
            <a:r>
              <a:rPr sz="4600" spc="-430" dirty="0"/>
              <a:t>Statement</a:t>
            </a:r>
            <a:r>
              <a:rPr sz="4600" spc="-290" dirty="0"/>
              <a:t> </a:t>
            </a:r>
            <a:r>
              <a:rPr sz="4600" spc="-220" dirty="0"/>
              <a:t>of</a:t>
            </a:r>
            <a:r>
              <a:rPr sz="4600" spc="-290" dirty="0"/>
              <a:t> </a:t>
            </a:r>
            <a:r>
              <a:rPr sz="4600" spc="-305" dirty="0"/>
              <a:t>accounts</a:t>
            </a:r>
            <a:endParaRPr sz="4600" dirty="0"/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300" dirty="0">
                <a:latin typeface="Arial"/>
                <a:cs typeface="Arial"/>
              </a:rPr>
              <a:t>Statement</a:t>
            </a:r>
            <a:r>
              <a:rPr sz="1300" spc="-25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of</a:t>
            </a:r>
            <a:r>
              <a:rPr sz="1300" spc="-85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Accounts</a:t>
            </a:r>
            <a:r>
              <a:rPr lang="en-US" sz="1300" dirty="0">
                <a:latin typeface="Arial"/>
                <a:cs typeface="Arial"/>
              </a:rPr>
              <a:t>:</a:t>
            </a:r>
            <a:br>
              <a:rPr lang="en-US" sz="1300" dirty="0">
                <a:latin typeface="Arial"/>
                <a:cs typeface="Arial"/>
              </a:rPr>
            </a:br>
            <a:r>
              <a:rPr sz="1300" dirty="0">
                <a:latin typeface="Arial"/>
                <a:cs typeface="Arial"/>
              </a:rPr>
              <a:t>Financials</a:t>
            </a:r>
            <a:r>
              <a:rPr sz="1300" spc="-10" dirty="0">
                <a:latin typeface="Arial"/>
                <a:cs typeface="Arial"/>
              </a:rPr>
              <a:t> Reviewed</a:t>
            </a:r>
            <a:r>
              <a:rPr lang="en-US" sz="1300" spc="-10" dirty="0">
                <a:latin typeface="Arial"/>
                <a:cs typeface="Arial"/>
              </a:rPr>
              <a:t> </a:t>
            </a:r>
            <a:br>
              <a:rPr lang="en-US" sz="1300" spc="-10" dirty="0">
                <a:latin typeface="Arial"/>
                <a:cs typeface="Arial"/>
              </a:rPr>
            </a:br>
            <a:r>
              <a:rPr lang="en-US" sz="1300" spc="-10" dirty="0">
                <a:latin typeface="Arial"/>
                <a:cs typeface="Arial"/>
              </a:rPr>
              <a:t>Budget v Actuals</a:t>
            </a:r>
            <a:br>
              <a:rPr lang="en-US" sz="1300" spc="-10" dirty="0">
                <a:latin typeface="Arial"/>
                <a:cs typeface="Arial"/>
              </a:rPr>
            </a:br>
            <a:br>
              <a:rPr lang="en-US" sz="1300" spc="-10" dirty="0">
                <a:latin typeface="Arial"/>
                <a:cs typeface="Arial"/>
              </a:rPr>
            </a:br>
            <a:r>
              <a:rPr lang="en-US" sz="1300" spc="-10" dirty="0">
                <a:latin typeface="Arial"/>
                <a:cs typeface="Arial"/>
              </a:rPr>
              <a:t>Oct 1, 2023 – Aug 16, 2024</a:t>
            </a:r>
            <a:endParaRPr sz="1300" dirty="0">
              <a:latin typeface="Arial"/>
              <a:cs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D619CA-376D-5B75-A3E7-E259D3043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34322"/>
            <a:ext cx="4676733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068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-349390"/>
            <a:ext cx="2815675" cy="2841162"/>
          </a:xfrm>
          <a:prstGeom prst="rect">
            <a:avLst/>
          </a:prstGeom>
        </p:spPr>
        <p:txBody>
          <a:bodyPr vert="horz" wrap="square" lIns="0" tIns="3321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15"/>
              </a:spcBef>
            </a:pPr>
            <a:r>
              <a:rPr sz="4600" spc="-430" dirty="0"/>
              <a:t>Statement</a:t>
            </a:r>
            <a:r>
              <a:rPr sz="4600" spc="-290" dirty="0"/>
              <a:t> </a:t>
            </a:r>
            <a:r>
              <a:rPr sz="4600" spc="-220" dirty="0"/>
              <a:t>of</a:t>
            </a:r>
            <a:r>
              <a:rPr sz="4600" spc="-290" dirty="0"/>
              <a:t> </a:t>
            </a:r>
            <a:r>
              <a:rPr sz="4600" spc="-305" dirty="0"/>
              <a:t>accounts</a:t>
            </a:r>
            <a:endParaRPr sz="4600" dirty="0"/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300" dirty="0">
                <a:latin typeface="Arial"/>
                <a:cs typeface="Arial"/>
              </a:rPr>
              <a:t>Statement</a:t>
            </a:r>
            <a:r>
              <a:rPr sz="1300" spc="-25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of</a:t>
            </a:r>
            <a:r>
              <a:rPr sz="1300" spc="-85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Accounts</a:t>
            </a:r>
            <a:r>
              <a:rPr lang="en-US" sz="1300" dirty="0">
                <a:latin typeface="Arial"/>
                <a:cs typeface="Arial"/>
              </a:rPr>
              <a:t>:</a:t>
            </a:r>
            <a:br>
              <a:rPr lang="en-US" sz="1300" dirty="0">
                <a:latin typeface="Arial"/>
                <a:cs typeface="Arial"/>
              </a:rPr>
            </a:br>
            <a:r>
              <a:rPr sz="1300" dirty="0">
                <a:latin typeface="Arial"/>
                <a:cs typeface="Arial"/>
              </a:rPr>
              <a:t>Financials</a:t>
            </a:r>
            <a:r>
              <a:rPr sz="1300" spc="-10" dirty="0">
                <a:latin typeface="Arial"/>
                <a:cs typeface="Arial"/>
              </a:rPr>
              <a:t> Reviewed</a:t>
            </a:r>
            <a:r>
              <a:rPr lang="en-US" sz="1300" spc="-10" dirty="0">
                <a:latin typeface="Arial"/>
                <a:cs typeface="Arial"/>
              </a:rPr>
              <a:t> </a:t>
            </a:r>
            <a:br>
              <a:rPr lang="en-US" sz="1300" spc="-10" dirty="0">
                <a:latin typeface="Arial"/>
                <a:cs typeface="Arial"/>
              </a:rPr>
            </a:br>
            <a:r>
              <a:rPr lang="en-US" sz="1300" spc="-10" dirty="0">
                <a:latin typeface="Arial"/>
                <a:cs typeface="Arial"/>
              </a:rPr>
              <a:t>Budget v Actuals</a:t>
            </a:r>
            <a:br>
              <a:rPr lang="en-US" sz="1300" spc="-10" dirty="0">
                <a:latin typeface="Arial"/>
                <a:cs typeface="Arial"/>
              </a:rPr>
            </a:br>
            <a:br>
              <a:rPr lang="en-US" sz="1300" spc="-10" dirty="0">
                <a:latin typeface="Arial"/>
                <a:cs typeface="Arial"/>
              </a:rPr>
            </a:br>
            <a:r>
              <a:rPr lang="en-US" sz="1300" spc="-10" dirty="0">
                <a:latin typeface="Arial"/>
                <a:cs typeface="Arial"/>
              </a:rPr>
              <a:t>Oct 1, 2023 – Aug 16, 2024</a:t>
            </a:r>
            <a:endParaRPr sz="1300" dirty="0">
              <a:latin typeface="Arial"/>
              <a:cs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CB18D5-D915-C423-808F-9CE5E934E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5200" y="438150"/>
            <a:ext cx="5115804" cy="15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874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6662" y="-20535"/>
            <a:ext cx="8530675" cy="978473"/>
          </a:xfrm>
          <a:prstGeom prst="rect">
            <a:avLst/>
          </a:prstGeom>
        </p:spPr>
        <p:txBody>
          <a:bodyPr vert="horz" wrap="square" lIns="0" tIns="267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sz="4600" dirty="0">
                <a:latin typeface="Arial"/>
                <a:cs typeface="Arial"/>
              </a:rPr>
              <a:t>Hit–A–Thon</a:t>
            </a:r>
            <a:r>
              <a:rPr lang="en-US" sz="4600" dirty="0">
                <a:latin typeface="Arial"/>
                <a:cs typeface="Arial"/>
              </a:rPr>
              <a:t>/Dine In</a:t>
            </a:r>
            <a:r>
              <a:rPr sz="4600" spc="-20" dirty="0">
                <a:latin typeface="Arial"/>
                <a:cs typeface="Arial"/>
              </a:rPr>
              <a:t> </a:t>
            </a:r>
            <a:r>
              <a:rPr sz="4600" dirty="0">
                <a:latin typeface="Arial"/>
                <a:cs typeface="Arial"/>
              </a:rPr>
              <a:t>Fundraiser</a:t>
            </a:r>
            <a:r>
              <a:rPr lang="en-US" sz="4600" dirty="0">
                <a:latin typeface="Arial"/>
                <a:cs typeface="Arial"/>
              </a:rPr>
              <a:t>s</a:t>
            </a:r>
            <a:endParaRPr sz="46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1000" y="986441"/>
            <a:ext cx="7758430" cy="43729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SCOREBOARDS:</a:t>
            </a: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1600" dirty="0">
                <a:solidFill>
                  <a:srgbClr val="274E13"/>
                </a:solidFill>
                <a:latin typeface="Arial"/>
                <a:cs typeface="Arial"/>
              </a:rPr>
              <a:t>Scoreboard</a:t>
            </a:r>
            <a:r>
              <a:rPr sz="1600" spc="-3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274E13"/>
                </a:solidFill>
                <a:latin typeface="Arial"/>
                <a:cs typeface="Arial"/>
              </a:rPr>
              <a:t>on</a:t>
            </a:r>
            <a:r>
              <a:rPr sz="16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274E13"/>
                </a:solidFill>
                <a:latin typeface="Arial"/>
                <a:cs typeface="Arial"/>
              </a:rPr>
              <a:t>NNRP</a:t>
            </a:r>
            <a:r>
              <a:rPr sz="1600" spc="-5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274E13"/>
                </a:solidFill>
                <a:latin typeface="Arial"/>
                <a:cs typeface="Arial"/>
              </a:rPr>
              <a:t>Field</a:t>
            </a:r>
            <a:r>
              <a:rPr sz="16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600" spc="-50" dirty="0">
                <a:solidFill>
                  <a:srgbClr val="274E13"/>
                </a:solidFill>
                <a:latin typeface="Arial"/>
                <a:cs typeface="Arial"/>
              </a:rPr>
              <a:t>5</a:t>
            </a:r>
            <a:r>
              <a:rPr lang="en-US" sz="1600" spc="-50" dirty="0">
                <a:solidFill>
                  <a:srgbClr val="274E13"/>
                </a:solidFill>
                <a:latin typeface="Arial"/>
                <a:cs typeface="Arial"/>
              </a:rPr>
              <a:t> – Installed</a:t>
            </a: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1600" spc="-50" dirty="0">
                <a:solidFill>
                  <a:srgbClr val="274E13"/>
                </a:solidFill>
                <a:latin typeface="Arial"/>
                <a:cs typeface="Arial"/>
              </a:rPr>
              <a:t>Scoreboard on NNRP Field 2 – Installed</a:t>
            </a: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1600" spc="-50" dirty="0">
                <a:solidFill>
                  <a:srgbClr val="274E13"/>
                </a:solidFill>
                <a:latin typeface="Arial"/>
                <a:cs typeface="Arial"/>
              </a:rPr>
              <a:t>Scoreboard on NNRP Field 4 – Installed – working through electrical issues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US" sz="1600" spc="-50" dirty="0">
              <a:solidFill>
                <a:srgbClr val="274E13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600" spc="-50" dirty="0">
                <a:solidFill>
                  <a:srgbClr val="274E13"/>
                </a:solidFill>
                <a:latin typeface="Arial"/>
                <a:cs typeface="Arial"/>
              </a:rPr>
              <a:t>SNACKBAR:</a:t>
            </a: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1600" spc="-50" dirty="0">
                <a:solidFill>
                  <a:srgbClr val="274E13"/>
                </a:solidFill>
                <a:latin typeface="Arial"/>
                <a:cs typeface="Arial"/>
              </a:rPr>
              <a:t>Need to purchase new ice machine to be moved inside of the </a:t>
            </a:r>
            <a:r>
              <a:rPr lang="en-US" sz="1600" spc="-50" dirty="0" err="1">
                <a:solidFill>
                  <a:srgbClr val="274E13"/>
                </a:solidFill>
                <a:latin typeface="Arial"/>
                <a:cs typeface="Arial"/>
              </a:rPr>
              <a:t>Snackbar</a:t>
            </a:r>
            <a:r>
              <a:rPr lang="en-US" sz="1600" spc="-50" dirty="0">
                <a:solidFill>
                  <a:srgbClr val="274E13"/>
                </a:solidFill>
                <a:latin typeface="Arial"/>
                <a:cs typeface="Arial"/>
              </a:rPr>
              <a:t>, out of the breezeway</a:t>
            </a: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1600" spc="-50" dirty="0">
                <a:solidFill>
                  <a:srgbClr val="274E13"/>
                </a:solidFill>
                <a:latin typeface="Arial"/>
                <a:cs typeface="Arial"/>
              </a:rPr>
              <a:t>Purchased new freezer for additional ice cream space</a:t>
            </a: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en-US" sz="1600" spc="-50" dirty="0">
              <a:solidFill>
                <a:srgbClr val="274E13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600" spc="-50" dirty="0">
                <a:solidFill>
                  <a:srgbClr val="274E13"/>
                </a:solidFill>
                <a:latin typeface="Arial"/>
                <a:cs typeface="Arial"/>
              </a:rPr>
              <a:t>NNRP LIGHTS:</a:t>
            </a: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1600" spc="-50" dirty="0">
                <a:solidFill>
                  <a:srgbClr val="274E13"/>
                </a:solidFill>
                <a:latin typeface="Arial"/>
                <a:cs typeface="Arial"/>
              </a:rPr>
              <a:t>Councilmember Lisa Kaplan let us know of the new project budgeted and approved for by the City of Sacramento in 2025, this will bring lights to Fields 1, 2 and 3.</a:t>
            </a: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en-US" sz="1600" spc="-50" dirty="0">
              <a:solidFill>
                <a:srgbClr val="274E13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600" spc="-50" dirty="0">
                <a:solidFill>
                  <a:srgbClr val="274E13"/>
                </a:solidFill>
                <a:latin typeface="Arial"/>
                <a:cs typeface="Arial"/>
              </a:rPr>
              <a:t>FIELDS:</a:t>
            </a:r>
          </a:p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sz="1600" spc="-50" dirty="0">
                <a:solidFill>
                  <a:srgbClr val="274E13"/>
                </a:solidFill>
                <a:latin typeface="Arial"/>
                <a:cs typeface="Arial"/>
              </a:rPr>
              <a:t>Purchase/Fix new equipment for Field Prep use</a:t>
            </a: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-29693"/>
            <a:ext cx="6225540" cy="726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600" spc="-635" dirty="0"/>
              <a:t>Summe</a:t>
            </a:r>
            <a:r>
              <a:rPr lang="en-US" sz="4600" spc="-635" dirty="0"/>
              <a:t>r TOC</a:t>
            </a:r>
            <a:r>
              <a:rPr sz="4600" spc="-150" dirty="0"/>
              <a:t>/All-Star</a:t>
            </a:r>
            <a:r>
              <a:rPr sz="4600" spc="-245" dirty="0"/>
              <a:t> </a:t>
            </a:r>
            <a:r>
              <a:rPr sz="4600" spc="-330" dirty="0"/>
              <a:t>Successes</a:t>
            </a:r>
            <a:endParaRPr sz="4600" dirty="0"/>
          </a:p>
        </p:txBody>
      </p:sp>
      <p:sp>
        <p:nvSpPr>
          <p:cNvPr id="3" name="object 3"/>
          <p:cNvSpPr txBox="1"/>
          <p:nvPr/>
        </p:nvSpPr>
        <p:spPr>
          <a:xfrm>
            <a:off x="384725" y="514350"/>
            <a:ext cx="6708140" cy="4807085"/>
          </a:xfrm>
          <a:prstGeom prst="rect">
            <a:avLst/>
          </a:prstGeom>
        </p:spPr>
        <p:txBody>
          <a:bodyPr vert="horz" wrap="square" lIns="0" tIns="150495" rIns="0" bIns="0" rtlCol="0">
            <a:spAutoFit/>
          </a:bodyPr>
          <a:lstStyle/>
          <a:p>
            <a:pPr marL="927100" algn="ctr">
              <a:lnSpc>
                <a:spcPct val="100000"/>
              </a:lnSpc>
              <a:spcBef>
                <a:spcPts val="1025"/>
              </a:spcBef>
            </a:pPr>
            <a:r>
              <a:rPr lang="en-US" sz="1600" b="1" dirty="0">
                <a:solidFill>
                  <a:srgbClr val="274E13"/>
                </a:solidFill>
                <a:latin typeface="Arial"/>
                <a:cs typeface="Arial"/>
              </a:rPr>
              <a:t>12 </a:t>
            </a:r>
            <a:r>
              <a:rPr sz="1600" b="1" dirty="0">
                <a:solidFill>
                  <a:srgbClr val="274E13"/>
                </a:solidFill>
                <a:latin typeface="Arial"/>
                <a:cs typeface="Arial"/>
              </a:rPr>
              <a:t>Banners</a:t>
            </a:r>
            <a:r>
              <a:rPr sz="1600" b="1" spc="-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274E13"/>
                </a:solidFill>
                <a:latin typeface="Arial"/>
                <a:cs typeface="Arial"/>
              </a:rPr>
              <a:t>Earned</a:t>
            </a:r>
            <a:r>
              <a:rPr lang="en-US" sz="1600" b="1" spc="-10" dirty="0">
                <a:solidFill>
                  <a:srgbClr val="274E13"/>
                </a:solidFill>
                <a:latin typeface="Arial"/>
                <a:cs typeface="Arial"/>
              </a:rPr>
              <a:t> in Total for the Summer</a:t>
            </a:r>
            <a:endParaRPr sz="1600" b="1" dirty="0">
              <a:latin typeface="Arial"/>
              <a:cs typeface="Arial"/>
            </a:endParaRPr>
          </a:p>
          <a:p>
            <a:pPr marL="1821815">
              <a:lnSpc>
                <a:spcPct val="100000"/>
              </a:lnSpc>
              <a:tabLst>
                <a:tab pos="2298065" algn="l"/>
              </a:tabLst>
            </a:pPr>
            <a:r>
              <a:rPr lang="en-US" sz="1400" spc="-10" dirty="0">
                <a:solidFill>
                  <a:srgbClr val="274E13"/>
                </a:solidFill>
                <a:latin typeface="Arial"/>
                <a:cs typeface="Arial"/>
              </a:rPr>
              <a:t>Tournament of Champions:</a:t>
            </a: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lang="en-US" sz="1400" spc="-10" dirty="0">
                <a:solidFill>
                  <a:srgbClr val="274E13"/>
                </a:solidFill>
                <a:latin typeface="Arial"/>
                <a:cs typeface="Arial"/>
              </a:rPr>
              <a:t>12u Softball – Georgia Bulldogs - Denson</a:t>
            </a: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lang="en-US" sz="1400" dirty="0">
                <a:solidFill>
                  <a:srgbClr val="274E13"/>
                </a:solidFill>
                <a:latin typeface="Arial"/>
                <a:cs typeface="Arial"/>
              </a:rPr>
              <a:t>50/70 Baseball – Washington Huskies - </a:t>
            </a:r>
            <a:r>
              <a:rPr lang="en-US" sz="1400" dirty="0" err="1">
                <a:solidFill>
                  <a:srgbClr val="274E13"/>
                </a:solidFill>
                <a:latin typeface="Arial"/>
                <a:cs typeface="Arial"/>
              </a:rPr>
              <a:t>Dhanis</a:t>
            </a:r>
            <a:endParaRPr lang="en-US" sz="1400" dirty="0">
              <a:solidFill>
                <a:srgbClr val="274E13"/>
              </a:solidFill>
              <a:latin typeface="Arial"/>
              <a:cs typeface="Arial"/>
            </a:endParaRP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lang="en-US" sz="1400" dirty="0">
                <a:solidFill>
                  <a:srgbClr val="274E13"/>
                </a:solidFill>
                <a:latin typeface="Arial"/>
                <a:cs typeface="Arial"/>
              </a:rPr>
              <a:t>AAA Baseball – LSU Tigers - Martinez</a:t>
            </a:r>
          </a:p>
          <a:p>
            <a:pPr marL="1821815">
              <a:lnSpc>
                <a:spcPct val="100000"/>
              </a:lnSpc>
              <a:tabLst>
                <a:tab pos="2298065" algn="l"/>
              </a:tabLst>
            </a:pPr>
            <a:endParaRPr lang="en-US" sz="1400" dirty="0">
              <a:solidFill>
                <a:srgbClr val="274E13"/>
              </a:solidFill>
              <a:latin typeface="Arial"/>
              <a:cs typeface="Arial"/>
            </a:endParaRPr>
          </a:p>
          <a:p>
            <a:pPr marL="1821815">
              <a:lnSpc>
                <a:spcPct val="100000"/>
              </a:lnSpc>
              <a:tabLst>
                <a:tab pos="2298065" algn="l"/>
              </a:tabLst>
            </a:pPr>
            <a:r>
              <a:rPr lang="en-US" sz="1400" dirty="0">
                <a:solidFill>
                  <a:srgbClr val="274E13"/>
                </a:solidFill>
                <a:latin typeface="Arial"/>
                <a:cs typeface="Arial"/>
              </a:rPr>
              <a:t>All Stars – District Champions – D6:</a:t>
            </a: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lang="en-US" sz="1400" spc="-25" dirty="0">
                <a:solidFill>
                  <a:srgbClr val="274E13"/>
                </a:solidFill>
                <a:latin typeface="Arial"/>
                <a:cs typeface="Arial"/>
              </a:rPr>
              <a:t>12u</a:t>
            </a:r>
            <a:r>
              <a:rPr sz="14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274E13"/>
                </a:solidFill>
                <a:latin typeface="Arial"/>
                <a:cs typeface="Arial"/>
              </a:rPr>
              <a:t>Softball</a:t>
            </a:r>
            <a:r>
              <a:rPr sz="1400" spc="-2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400" spc="-20" dirty="0">
                <a:solidFill>
                  <a:srgbClr val="274E13"/>
                </a:solidFill>
                <a:latin typeface="Arial"/>
                <a:cs typeface="Arial"/>
              </a:rPr>
              <a:t>- Esparza</a:t>
            </a:r>
            <a:endParaRPr sz="1400" dirty="0">
              <a:latin typeface="Arial"/>
              <a:cs typeface="Arial"/>
            </a:endParaRP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sz="1400" dirty="0">
                <a:solidFill>
                  <a:srgbClr val="274E13"/>
                </a:solidFill>
                <a:latin typeface="Arial"/>
                <a:cs typeface="Arial"/>
              </a:rPr>
              <a:t>10u</a:t>
            </a:r>
            <a:r>
              <a:rPr sz="14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274E13"/>
                </a:solidFill>
                <a:latin typeface="Arial"/>
                <a:cs typeface="Arial"/>
              </a:rPr>
              <a:t>Softball</a:t>
            </a:r>
            <a:r>
              <a:rPr sz="1400" spc="-2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400" spc="-20" dirty="0">
                <a:solidFill>
                  <a:srgbClr val="274E13"/>
                </a:solidFill>
                <a:latin typeface="Arial"/>
                <a:cs typeface="Arial"/>
              </a:rPr>
              <a:t>– Guenette </a:t>
            </a:r>
            <a:endParaRPr sz="1400" dirty="0">
              <a:latin typeface="Arial"/>
              <a:cs typeface="Arial"/>
            </a:endParaRP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lang="en-US" sz="1400" spc="-10" dirty="0">
                <a:solidFill>
                  <a:srgbClr val="274E13"/>
                </a:solidFill>
                <a:latin typeface="Arial"/>
                <a:cs typeface="Arial"/>
              </a:rPr>
              <a:t>Seniors Baseball - Mattsey</a:t>
            </a: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lang="en-US" sz="1400" spc="-10" dirty="0">
                <a:solidFill>
                  <a:srgbClr val="274E13"/>
                </a:solidFill>
                <a:latin typeface="Arial"/>
                <a:cs typeface="Arial"/>
              </a:rPr>
              <a:t>Juniors Baseball - Kaye</a:t>
            </a: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lang="en-US" sz="1400" dirty="0">
                <a:solidFill>
                  <a:srgbClr val="274E13"/>
                </a:solidFill>
                <a:latin typeface="Arial"/>
                <a:cs typeface="Arial"/>
              </a:rPr>
              <a:t>50/70</a:t>
            </a:r>
            <a:r>
              <a:rPr lang="en-US" sz="14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400" dirty="0">
                <a:solidFill>
                  <a:srgbClr val="274E13"/>
                </a:solidFill>
                <a:latin typeface="Arial"/>
                <a:cs typeface="Arial"/>
              </a:rPr>
              <a:t>Baseball</a:t>
            </a:r>
            <a:r>
              <a:rPr lang="en-US" sz="1400" spc="-25" dirty="0">
                <a:solidFill>
                  <a:srgbClr val="274E13"/>
                </a:solidFill>
                <a:latin typeface="Arial"/>
                <a:cs typeface="Arial"/>
              </a:rPr>
              <a:t> - Fields</a:t>
            </a: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lang="en-US" sz="1400" spc="-25" dirty="0">
                <a:solidFill>
                  <a:srgbClr val="274E13"/>
                </a:solidFill>
                <a:latin typeface="Arial"/>
                <a:cs typeface="Arial"/>
              </a:rPr>
              <a:t>Majors Baseball - Olvera</a:t>
            </a:r>
            <a:endParaRPr lang="en-US" sz="1400" dirty="0">
              <a:latin typeface="Arial"/>
              <a:cs typeface="Arial"/>
            </a:endParaRP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lang="en-US" sz="1400" dirty="0">
                <a:solidFill>
                  <a:srgbClr val="274E13"/>
                </a:solidFill>
                <a:latin typeface="Arial"/>
                <a:cs typeface="Arial"/>
              </a:rPr>
              <a:t>10s Baseball - Juvet</a:t>
            </a:r>
          </a:p>
          <a:p>
            <a:pPr marL="1821815">
              <a:lnSpc>
                <a:spcPct val="100000"/>
              </a:lnSpc>
              <a:tabLst>
                <a:tab pos="2298065" algn="l"/>
              </a:tabLst>
            </a:pPr>
            <a:endParaRPr lang="en-US" sz="1400" dirty="0">
              <a:solidFill>
                <a:srgbClr val="274E13"/>
              </a:solidFill>
              <a:latin typeface="Arial"/>
              <a:cs typeface="Arial"/>
            </a:endParaRPr>
          </a:p>
          <a:p>
            <a:pPr marL="1821815">
              <a:lnSpc>
                <a:spcPct val="100000"/>
              </a:lnSpc>
              <a:tabLst>
                <a:tab pos="2298065" algn="l"/>
              </a:tabLst>
            </a:pPr>
            <a:r>
              <a:rPr lang="en-US" sz="1400" dirty="0">
                <a:solidFill>
                  <a:srgbClr val="274E13"/>
                </a:solidFill>
                <a:latin typeface="Arial"/>
                <a:cs typeface="Arial"/>
              </a:rPr>
              <a:t>All Stars – Section Champions – S4:</a:t>
            </a: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lang="en-US" sz="1400" dirty="0">
                <a:solidFill>
                  <a:srgbClr val="274E13"/>
                </a:solidFill>
                <a:latin typeface="Arial"/>
                <a:cs typeface="Arial"/>
              </a:rPr>
              <a:t>12u Softball - Esparza</a:t>
            </a:r>
            <a:endParaRPr lang="en-US" sz="1400" dirty="0">
              <a:latin typeface="Arial"/>
              <a:cs typeface="Arial"/>
            </a:endParaRPr>
          </a:p>
          <a:p>
            <a:pPr marL="2298065" indent="-476250">
              <a:lnSpc>
                <a:spcPct val="100000"/>
              </a:lnSpc>
              <a:buAutoNum type="arabicParenBoth"/>
              <a:tabLst>
                <a:tab pos="2298065" algn="l"/>
              </a:tabLst>
            </a:pPr>
            <a:r>
              <a:rPr lang="en-US" sz="1400" spc="-10" dirty="0">
                <a:solidFill>
                  <a:srgbClr val="274E13"/>
                </a:solidFill>
                <a:latin typeface="Arial"/>
                <a:cs typeface="Arial"/>
              </a:rPr>
              <a:t>10u Softball - Guenette</a:t>
            </a:r>
          </a:p>
          <a:p>
            <a:pPr marL="1821815">
              <a:lnSpc>
                <a:spcPct val="100000"/>
              </a:lnSpc>
              <a:tabLst>
                <a:tab pos="2298065" algn="l"/>
              </a:tabLst>
            </a:pPr>
            <a:endParaRPr sz="16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Clr>
                <a:srgbClr val="274E13"/>
              </a:buClr>
              <a:buFont typeface="Arial"/>
              <a:buAutoNum type="alphaLcParenBoth"/>
            </a:pPr>
            <a:endParaRPr sz="1650" dirty="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5"/>
              </a:spcBef>
            </a:pPr>
            <a:endParaRPr sz="16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-29693"/>
            <a:ext cx="8374549" cy="20133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sz="4400" dirty="0">
                <a:solidFill>
                  <a:srgbClr val="274E13"/>
                </a:solidFill>
                <a:latin typeface="Arial"/>
                <a:cs typeface="Arial"/>
              </a:rPr>
              <a:t>Proposed Candidates:</a:t>
            </a:r>
            <a:br>
              <a:rPr lang="en-US" sz="4400" dirty="0">
                <a:solidFill>
                  <a:srgbClr val="274E13"/>
                </a:solidFill>
                <a:latin typeface="Arial"/>
                <a:cs typeface="Arial"/>
              </a:rPr>
            </a:br>
            <a:r>
              <a:rPr lang="en-US" sz="4400" dirty="0">
                <a:solidFill>
                  <a:srgbClr val="274E13"/>
                </a:solidFill>
                <a:latin typeface="Arial"/>
                <a:cs typeface="Arial"/>
              </a:rPr>
              <a:t> 2024/2025</a:t>
            </a:r>
            <a:r>
              <a:rPr lang="en-US" sz="44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4400" dirty="0">
                <a:solidFill>
                  <a:srgbClr val="274E13"/>
                </a:solidFill>
                <a:latin typeface="Arial"/>
                <a:cs typeface="Arial"/>
              </a:rPr>
              <a:t>Board</a:t>
            </a:r>
            <a:r>
              <a:rPr lang="en-US" sz="44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4400" dirty="0">
                <a:solidFill>
                  <a:srgbClr val="274E13"/>
                </a:solidFill>
                <a:latin typeface="Arial"/>
                <a:cs typeface="Arial"/>
              </a:rPr>
              <a:t>of</a:t>
            </a:r>
            <a:r>
              <a:rPr lang="en-US" sz="4400" spc="-2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4400" spc="-10" dirty="0">
                <a:solidFill>
                  <a:srgbClr val="274E13"/>
                </a:solidFill>
                <a:latin typeface="Arial"/>
                <a:cs typeface="Arial"/>
              </a:rPr>
              <a:t>Directors</a:t>
            </a:r>
            <a:br>
              <a:rPr lang="en-US" sz="4400" dirty="0">
                <a:latin typeface="Arial"/>
                <a:cs typeface="Arial"/>
              </a:rPr>
            </a:br>
            <a:endParaRPr spc="-175" dirty="0"/>
          </a:p>
        </p:txBody>
      </p:sp>
      <p:sp>
        <p:nvSpPr>
          <p:cNvPr id="4" name="object 4"/>
          <p:cNvSpPr txBox="1"/>
          <p:nvPr/>
        </p:nvSpPr>
        <p:spPr>
          <a:xfrm>
            <a:off x="609600" y="1773545"/>
            <a:ext cx="2895600" cy="3354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95020">
              <a:lnSpc>
                <a:spcPct val="100000"/>
              </a:lnSpc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Amy Bingham</a:t>
            </a:r>
          </a:p>
          <a:p>
            <a:pPr marL="12700" marR="795020">
              <a:lnSpc>
                <a:spcPct val="100000"/>
              </a:lnSpc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Kenny Britton</a:t>
            </a:r>
          </a:p>
          <a:p>
            <a:pPr marL="12700" marR="795020">
              <a:lnSpc>
                <a:spcPct val="100000"/>
              </a:lnSpc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Rachel </a:t>
            </a:r>
            <a:r>
              <a:rPr lang="en-US" sz="1600" dirty="0" err="1">
                <a:solidFill>
                  <a:srgbClr val="274E13"/>
                </a:solidFill>
                <a:latin typeface="Arial"/>
                <a:cs typeface="Arial"/>
              </a:rPr>
              <a:t>Castagnola</a:t>
            </a:r>
            <a:endParaRPr lang="en-US" sz="1600" dirty="0">
              <a:solidFill>
                <a:srgbClr val="274E13"/>
              </a:solidFill>
              <a:latin typeface="Arial"/>
              <a:cs typeface="Arial"/>
            </a:endParaRPr>
          </a:p>
          <a:p>
            <a:pPr marL="12700" marR="795020">
              <a:lnSpc>
                <a:spcPct val="100000"/>
              </a:lnSpc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Tina Marie De Teresa</a:t>
            </a:r>
          </a:p>
          <a:p>
            <a:pPr marL="12700" marR="795020">
              <a:lnSpc>
                <a:spcPct val="100000"/>
              </a:lnSpc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Melissa </a:t>
            </a:r>
            <a:r>
              <a:rPr lang="en-US" sz="1600" dirty="0" err="1">
                <a:solidFill>
                  <a:srgbClr val="274E13"/>
                </a:solidFill>
                <a:latin typeface="Arial"/>
                <a:cs typeface="Arial"/>
              </a:rPr>
              <a:t>Dhanis</a:t>
            </a:r>
            <a:endParaRPr lang="en-US" sz="1600" dirty="0">
              <a:solidFill>
                <a:srgbClr val="274E13"/>
              </a:solidFill>
              <a:latin typeface="Arial"/>
              <a:cs typeface="Arial"/>
            </a:endParaRPr>
          </a:p>
          <a:p>
            <a:pPr marL="12700" marR="795020">
              <a:lnSpc>
                <a:spcPct val="100000"/>
              </a:lnSpc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Angela Fisher</a:t>
            </a:r>
          </a:p>
          <a:p>
            <a:pPr marL="12700" marR="795020">
              <a:lnSpc>
                <a:spcPct val="100000"/>
              </a:lnSpc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Nydia Godoy</a:t>
            </a:r>
          </a:p>
          <a:p>
            <a:pPr marL="12700" marR="514984"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Josh Guerrero</a:t>
            </a:r>
          </a:p>
          <a:p>
            <a:pPr marL="12700" marR="514984"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Emilio Haro</a:t>
            </a:r>
          </a:p>
          <a:p>
            <a:pPr marL="12700" marR="514984"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Matthew Juvet</a:t>
            </a:r>
          </a:p>
          <a:p>
            <a:pPr marL="12700" marR="514984"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Kim Keys-Rosenfeld</a:t>
            </a:r>
          </a:p>
          <a:p>
            <a:pPr marL="12700" marR="514984"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Joe Koch</a:t>
            </a:r>
          </a:p>
          <a:p>
            <a:pPr marL="12700" marR="5080">
              <a:lnSpc>
                <a:spcPct val="100000"/>
              </a:lnSpc>
            </a:pPr>
            <a:endParaRPr sz="16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29000" y="1725695"/>
            <a:ext cx="2209800" cy="25904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14984">
              <a:lnSpc>
                <a:spcPct val="100000"/>
              </a:lnSpc>
              <a:spcBef>
                <a:spcPts val="100"/>
              </a:spcBef>
            </a:pPr>
            <a:r>
              <a:rPr lang="en-US" sz="1600" spc="-10" dirty="0">
                <a:solidFill>
                  <a:srgbClr val="274E13"/>
                </a:solidFill>
                <a:latin typeface="Arial"/>
                <a:cs typeface="Arial"/>
              </a:rPr>
              <a:t>Kristina Koch</a:t>
            </a:r>
          </a:p>
          <a:p>
            <a:pPr marL="12700" marR="514984">
              <a:lnSpc>
                <a:spcPct val="100000"/>
              </a:lnSpc>
              <a:spcBef>
                <a:spcPts val="100"/>
              </a:spcBef>
            </a:pPr>
            <a:r>
              <a:rPr lang="en-US" sz="1600" spc="-10" dirty="0">
                <a:solidFill>
                  <a:srgbClr val="274E13"/>
                </a:solidFill>
                <a:latin typeface="Arial"/>
                <a:cs typeface="Arial"/>
              </a:rPr>
              <a:t>David Lindner</a:t>
            </a:r>
          </a:p>
          <a:p>
            <a:pPr marL="12700" marR="514984">
              <a:lnSpc>
                <a:spcPct val="100000"/>
              </a:lnSpc>
              <a:spcBef>
                <a:spcPts val="100"/>
              </a:spcBef>
            </a:pPr>
            <a:r>
              <a:rPr lang="en-US" sz="1600" spc="-10" dirty="0">
                <a:solidFill>
                  <a:srgbClr val="274E13"/>
                </a:solidFill>
                <a:latin typeface="Arial"/>
                <a:cs typeface="Arial"/>
              </a:rPr>
              <a:t>Matthew Martinez</a:t>
            </a:r>
          </a:p>
          <a:p>
            <a:pPr marL="12700" marR="514984">
              <a:lnSpc>
                <a:spcPct val="100000"/>
              </a:lnSpc>
              <a:spcBef>
                <a:spcPts val="100"/>
              </a:spcBef>
            </a:pPr>
            <a:r>
              <a:rPr lang="en-US" sz="1600" spc="-10" dirty="0">
                <a:solidFill>
                  <a:srgbClr val="274E13"/>
                </a:solidFill>
                <a:latin typeface="Arial"/>
                <a:cs typeface="Arial"/>
              </a:rPr>
              <a:t>Adam </a:t>
            </a:r>
            <a:r>
              <a:rPr lang="en-US" sz="1600" spc="-10" dirty="0" err="1">
                <a:solidFill>
                  <a:srgbClr val="274E13"/>
                </a:solidFill>
                <a:latin typeface="Arial"/>
                <a:cs typeface="Arial"/>
              </a:rPr>
              <a:t>Reinertson</a:t>
            </a:r>
            <a:endParaRPr lang="en-US" sz="1600" spc="-10" dirty="0">
              <a:solidFill>
                <a:srgbClr val="274E13"/>
              </a:solidFill>
              <a:latin typeface="Arial"/>
              <a:cs typeface="Arial"/>
            </a:endParaRPr>
          </a:p>
          <a:p>
            <a:pPr marL="12700" marR="514984">
              <a:lnSpc>
                <a:spcPct val="100000"/>
              </a:lnSpc>
              <a:spcBef>
                <a:spcPts val="100"/>
              </a:spcBef>
            </a:pPr>
            <a:r>
              <a:rPr lang="en-US" sz="1600" spc="-10" dirty="0">
                <a:solidFill>
                  <a:srgbClr val="274E13"/>
                </a:solidFill>
                <a:latin typeface="Arial"/>
                <a:cs typeface="Arial"/>
              </a:rPr>
              <a:t>Timothy Rodda</a:t>
            </a:r>
          </a:p>
          <a:p>
            <a:pPr marL="12700" marR="514984">
              <a:lnSpc>
                <a:spcPct val="100000"/>
              </a:lnSpc>
              <a:spcBef>
                <a:spcPts val="100"/>
              </a:spcBef>
            </a:pPr>
            <a:r>
              <a:rPr lang="en-US" sz="1600" spc="-10" dirty="0">
                <a:solidFill>
                  <a:srgbClr val="274E13"/>
                </a:solidFill>
                <a:latin typeface="Arial"/>
                <a:cs typeface="Arial"/>
              </a:rPr>
              <a:t>Kisha Rose</a:t>
            </a:r>
          </a:p>
          <a:p>
            <a:pPr marL="12700" marR="514984">
              <a:lnSpc>
                <a:spcPct val="100000"/>
              </a:lnSpc>
              <a:spcBef>
                <a:spcPts val="100"/>
              </a:spcBef>
            </a:pPr>
            <a:r>
              <a:rPr lang="en-US" sz="1600" spc="-10" dirty="0">
                <a:solidFill>
                  <a:srgbClr val="274E13"/>
                </a:solidFill>
                <a:latin typeface="Arial"/>
                <a:cs typeface="Arial"/>
              </a:rPr>
              <a:t>Bobbie Sumpter</a:t>
            </a:r>
          </a:p>
          <a:p>
            <a:pPr marL="12700" marR="514984">
              <a:lnSpc>
                <a:spcPct val="100000"/>
              </a:lnSpc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Clinton Williams </a:t>
            </a:r>
          </a:p>
          <a:p>
            <a:pPr marL="12700" marR="514984">
              <a:lnSpc>
                <a:spcPct val="100000"/>
              </a:lnSpc>
              <a:spcBef>
                <a:spcPts val="100"/>
              </a:spcBef>
            </a:pPr>
            <a:r>
              <a:rPr lang="en-US" sz="1600" spc="-35" dirty="0">
                <a:solidFill>
                  <a:srgbClr val="274E13"/>
                </a:solidFill>
                <a:latin typeface="Arial"/>
                <a:cs typeface="Arial"/>
              </a:rPr>
              <a:t>Bill </a:t>
            </a:r>
            <a:r>
              <a:rPr lang="en-US" sz="1600" spc="-10" dirty="0">
                <a:solidFill>
                  <a:srgbClr val="274E13"/>
                </a:solidFill>
                <a:latin typeface="Arial"/>
                <a:cs typeface="Arial"/>
              </a:rPr>
              <a:t>Yoder </a:t>
            </a:r>
          </a:p>
          <a:p>
            <a:pPr marL="12700" marR="514984">
              <a:lnSpc>
                <a:spcPct val="100000"/>
              </a:lnSpc>
              <a:spcBef>
                <a:spcPts val="100"/>
              </a:spcBef>
            </a:pP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Laura</a:t>
            </a:r>
            <a:r>
              <a:rPr lang="en-US" sz="1600" spc="-25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lang="en-US" sz="1600" spc="-10" dirty="0">
                <a:solidFill>
                  <a:srgbClr val="274E13"/>
                </a:solidFill>
                <a:latin typeface="Arial"/>
                <a:cs typeface="Arial"/>
              </a:rPr>
              <a:t>Zuniga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-161073"/>
            <a:ext cx="3192145" cy="726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600" spc="-335" dirty="0"/>
              <a:t>V</a:t>
            </a:r>
            <a:r>
              <a:rPr sz="4600" spc="-335" dirty="0"/>
              <a:t>ote</a:t>
            </a:r>
            <a:r>
              <a:rPr lang="en-US" sz="4600" spc="-335" dirty="0"/>
              <a:t> Results</a:t>
            </a:r>
            <a:endParaRPr sz="4600" dirty="0"/>
          </a:p>
        </p:txBody>
      </p:sp>
      <p:sp>
        <p:nvSpPr>
          <p:cNvPr id="3" name="object 3"/>
          <p:cNvSpPr txBox="1"/>
          <p:nvPr/>
        </p:nvSpPr>
        <p:spPr>
          <a:xfrm>
            <a:off x="841925" y="638252"/>
            <a:ext cx="7714615" cy="348044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lang="en-US" sz="1600" spc="-10" dirty="0">
                <a:solidFill>
                  <a:srgbClr val="274E13"/>
                </a:solidFill>
                <a:latin typeface="Arial"/>
                <a:cs typeface="Arial"/>
              </a:rPr>
              <a:t>Results</a:t>
            </a:r>
            <a:r>
              <a:rPr sz="1600" spc="-30" dirty="0">
                <a:solidFill>
                  <a:srgbClr val="274E13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274E13"/>
                </a:solidFill>
                <a:latin typeface="Arial"/>
                <a:cs typeface="Arial"/>
              </a:rPr>
              <a:t>on</a:t>
            </a:r>
            <a:r>
              <a:rPr lang="en-US" sz="1600" dirty="0">
                <a:solidFill>
                  <a:srgbClr val="274E13"/>
                </a:solidFill>
                <a:latin typeface="Arial"/>
                <a:cs typeface="Arial"/>
              </a:rPr>
              <a:t>:</a:t>
            </a:r>
          </a:p>
          <a:p>
            <a:pPr marL="298450" lvl="4" indent="-285750">
              <a:spcBef>
                <a:spcPts val="1060"/>
              </a:spcBef>
              <a:buFont typeface="Arial" panose="020B0604020202020204" pitchFamily="34" charset="0"/>
              <a:buChar char="•"/>
            </a:pPr>
            <a:r>
              <a:rPr lang="en-US" sz="1600" spc="-40" dirty="0">
                <a:solidFill>
                  <a:srgbClr val="274E13"/>
                </a:solidFill>
                <a:latin typeface="Arial"/>
                <a:cs typeface="Arial"/>
              </a:rPr>
              <a:t>Renaming/Eliminating/Combing Board Positions</a:t>
            </a:r>
          </a:p>
          <a:p>
            <a:pPr marL="12700" lvl="5">
              <a:spcBef>
                <a:spcPts val="1060"/>
              </a:spcBef>
            </a:pPr>
            <a:r>
              <a:rPr lang="en-US" sz="1600" spc="-40" dirty="0">
                <a:solidFill>
                  <a:srgbClr val="274E13"/>
                </a:solidFill>
                <a:latin typeface="Arial"/>
                <a:cs typeface="Arial"/>
              </a:rPr>
              <a:t>	Rename:</a:t>
            </a:r>
          </a:p>
          <a:p>
            <a:pPr marL="12700" lvl="5">
              <a:spcBef>
                <a:spcPts val="1060"/>
              </a:spcBef>
            </a:pPr>
            <a:r>
              <a:rPr lang="en-US" sz="1600" spc="-40" dirty="0">
                <a:solidFill>
                  <a:srgbClr val="274E13"/>
                </a:solidFill>
                <a:latin typeface="Arial"/>
                <a:cs typeface="Arial"/>
              </a:rPr>
              <a:t>	Secretary/Information Officer to Secretary/Communications Coordinator</a:t>
            </a:r>
          </a:p>
          <a:p>
            <a:pPr marL="12700" lvl="5">
              <a:spcBef>
                <a:spcPts val="1060"/>
              </a:spcBef>
            </a:pPr>
            <a:r>
              <a:rPr lang="en-US" sz="1600" spc="-40" dirty="0">
                <a:solidFill>
                  <a:srgbClr val="274E13"/>
                </a:solidFill>
                <a:latin typeface="Arial"/>
                <a:cs typeface="Arial"/>
              </a:rPr>
              <a:t>	Eliminate:</a:t>
            </a:r>
          </a:p>
          <a:p>
            <a:pPr marL="12700" lvl="5">
              <a:spcBef>
                <a:spcPts val="1060"/>
              </a:spcBef>
            </a:pPr>
            <a:r>
              <a:rPr lang="en-US" sz="1600" spc="-40" dirty="0">
                <a:solidFill>
                  <a:srgbClr val="274E13"/>
                </a:solidFill>
                <a:latin typeface="Arial"/>
                <a:cs typeface="Arial"/>
              </a:rPr>
              <a:t>	Social Media (add responsibility into Sec/Coms Coordinator)</a:t>
            </a:r>
          </a:p>
          <a:p>
            <a:pPr marL="12700" lvl="5">
              <a:spcBef>
                <a:spcPts val="1060"/>
              </a:spcBef>
            </a:pPr>
            <a:r>
              <a:rPr lang="en-US" sz="1600" spc="-40" dirty="0">
                <a:solidFill>
                  <a:srgbClr val="274E13"/>
                </a:solidFill>
                <a:latin typeface="Arial"/>
                <a:cs typeface="Arial"/>
              </a:rPr>
              <a:t>	Combine:</a:t>
            </a:r>
          </a:p>
          <a:p>
            <a:pPr marL="12700" lvl="5">
              <a:spcBef>
                <a:spcPts val="1060"/>
              </a:spcBef>
            </a:pPr>
            <a:r>
              <a:rPr lang="en-US" sz="1600" spc="-40" dirty="0">
                <a:solidFill>
                  <a:srgbClr val="274E13"/>
                </a:solidFill>
                <a:latin typeface="Arial"/>
                <a:cs typeface="Arial"/>
              </a:rPr>
              <a:t>	Team Parent/Snack Bar and create “Co” positions</a:t>
            </a:r>
          </a:p>
          <a:p>
            <a:pPr marL="298450" lvl="5" indent="-285750">
              <a:spcBef>
                <a:spcPts val="1060"/>
              </a:spcBef>
              <a:buFont typeface="Arial" panose="020B0604020202020204" pitchFamily="34" charset="0"/>
              <a:buChar char="•"/>
            </a:pPr>
            <a:r>
              <a:rPr lang="en-US" sz="1600" spc="-40" dirty="0">
                <a:solidFill>
                  <a:srgbClr val="274E13"/>
                </a:solidFill>
                <a:latin typeface="Arial"/>
                <a:cs typeface="Arial"/>
              </a:rPr>
              <a:t>Election of 2024/2025 Board of Directors </a:t>
            </a:r>
            <a:endParaRPr sz="16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7A7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2780</TotalTime>
  <Words>1017</Words>
  <Application>Microsoft Office PowerPoint</Application>
  <PresentationFormat>On-screen Show (16:9)</PresentationFormat>
  <Paragraphs>164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Arial</vt:lpstr>
      <vt:lpstr>Calibri</vt:lpstr>
      <vt:lpstr>Times New Roman</vt:lpstr>
      <vt:lpstr>Office Theme</vt:lpstr>
      <vt:lpstr>North Natomas Little League Baseball/Softball/Challenger Annual General Meeting</vt:lpstr>
      <vt:lpstr>2023-24 NNLL Board members</vt:lpstr>
      <vt:lpstr>Agenda</vt:lpstr>
      <vt:lpstr>State of the league</vt:lpstr>
      <vt:lpstr>Statement of accounts Statement of Accounts: Financials Reviewed  Budget v Actuals  Oct 1, 2023 – Aug 16, 2024</vt:lpstr>
      <vt:lpstr>Statement of accounts Statement of Accounts: Financials Reviewed  Budget v Actuals  Oct 1, 2023 – Aug 16, 2024</vt:lpstr>
      <vt:lpstr>Statement of accounts Statement of Accounts: Financials Reviewed  Budget v Actuals  Oct 1, 2023 – Aug 16, 2024</vt:lpstr>
      <vt:lpstr>Hit–A–Thon/Dine In Fundraisers</vt:lpstr>
      <vt:lpstr>Summer TOC/All-Star Successes</vt:lpstr>
      <vt:lpstr>Proposed Candidates:  2024/2025 Board of Directors </vt:lpstr>
      <vt:lpstr>Vote Results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 Natomas Little League Baseball_Annual General Meeting_22.pptx</dc:title>
  <cp:lastModifiedBy>Lydia Ramirez</cp:lastModifiedBy>
  <cp:revision>34</cp:revision>
  <dcterms:created xsi:type="dcterms:W3CDTF">2023-08-19T18:54:39Z</dcterms:created>
  <dcterms:modified xsi:type="dcterms:W3CDTF">2024-08-19T18:00:51Z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