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3" r:id="rId5"/>
    <p:sldId id="262" r:id="rId6"/>
    <p:sldId id="259" r:id="rId7"/>
    <p:sldId id="260" r:id="rId8"/>
    <p:sldId id="261" r:id="rId9"/>
    <p:sldId id="264" r:id="rId10"/>
    <p:sldId id="265" r:id="rId11"/>
    <p:sldId id="266" r:id="rId12"/>
    <p:sldId id="267" r:id="rId13"/>
    <p:sldId id="268" r:id="rId14"/>
    <p:sldId id="269" r:id="rId15"/>
    <p:sldId id="270" r:id="rId16"/>
    <p:sldId id="273" r:id="rId17"/>
    <p:sldId id="272" r:id="rId18"/>
    <p:sldId id="274" r:id="rId19"/>
    <p:sldId id="271" r:id="rId20"/>
    <p:sldId id="303" r:id="rId21"/>
    <p:sldId id="304" r:id="rId22"/>
    <p:sldId id="305" r:id="rId23"/>
    <p:sldId id="306" r:id="rId24"/>
    <p:sldId id="275" r:id="rId25"/>
    <p:sldId id="276" r:id="rId26"/>
    <p:sldId id="278" r:id="rId27"/>
    <p:sldId id="277"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307" r:id="rId43"/>
    <p:sldId id="308" r:id="rId44"/>
    <p:sldId id="309" r:id="rId45"/>
    <p:sldId id="293" r:id="rId46"/>
    <p:sldId id="294" r:id="rId47"/>
    <p:sldId id="295" r:id="rId48"/>
    <p:sldId id="296" r:id="rId49"/>
    <p:sldId id="297" r:id="rId50"/>
    <p:sldId id="298" r:id="rId51"/>
    <p:sldId id="299" r:id="rId52"/>
    <p:sldId id="300" r:id="rId53"/>
    <p:sldId id="301" r:id="rId54"/>
    <p:sldId id="302"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4" d="100"/>
          <a:sy n="64" d="100"/>
        </p:scale>
        <p:origin x="76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9/19/2019</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9/19/2019</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9/19/2019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9/19/2019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9/19/2019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9/19/2019</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984F6-54AC-4C73-8C9B-87EBEA823091}"/>
              </a:ext>
            </a:extLst>
          </p:cNvPr>
          <p:cNvSpPr>
            <a:spLocks noGrp="1"/>
          </p:cNvSpPr>
          <p:nvPr>
            <p:ph type="ctrTitle"/>
          </p:nvPr>
        </p:nvSpPr>
        <p:spPr>
          <a:xfrm>
            <a:off x="1154243" y="1788454"/>
            <a:ext cx="9856032" cy="2098226"/>
          </a:xfrm>
        </p:spPr>
        <p:txBody>
          <a:bodyPr/>
          <a:lstStyle/>
          <a:p>
            <a:r>
              <a:rPr lang="en-US" dirty="0"/>
              <a:t> </a:t>
            </a:r>
          </a:p>
        </p:txBody>
      </p:sp>
      <p:sp>
        <p:nvSpPr>
          <p:cNvPr id="3" name="Subtitle 2">
            <a:extLst>
              <a:ext uri="{FF2B5EF4-FFF2-40B4-BE49-F238E27FC236}">
                <a16:creationId xmlns:a16="http://schemas.microsoft.com/office/drawing/2014/main" id="{F1ACB886-021F-4BA8-8C99-DC3F7B4922B3}"/>
              </a:ext>
            </a:extLst>
          </p:cNvPr>
          <p:cNvSpPr>
            <a:spLocks noGrp="1"/>
          </p:cNvSpPr>
          <p:nvPr>
            <p:ph type="subTitle" idx="1"/>
          </p:nvPr>
        </p:nvSpPr>
        <p:spPr/>
        <p:txBody>
          <a:bodyPr/>
          <a:lstStyle/>
          <a:p>
            <a:r>
              <a:rPr lang="en-US" dirty="0"/>
              <a:t>Officials Training Meeting – Fall 2019</a:t>
            </a:r>
          </a:p>
        </p:txBody>
      </p:sp>
      <p:pic>
        <p:nvPicPr>
          <p:cNvPr id="5" name="Picture 4" descr="A picture containing text&#10;&#10;Description automatically generated">
            <a:extLst>
              <a:ext uri="{FF2B5EF4-FFF2-40B4-BE49-F238E27FC236}">
                <a16:creationId xmlns:a16="http://schemas.microsoft.com/office/drawing/2014/main" id="{8263A80E-562E-421D-B7C9-E34595A45F3C}"/>
              </a:ext>
            </a:extLst>
          </p:cNvPr>
          <p:cNvPicPr>
            <a:picLocks noChangeAspect="1"/>
          </p:cNvPicPr>
          <p:nvPr/>
        </p:nvPicPr>
        <p:blipFill>
          <a:blip r:embed="rId2"/>
          <a:stretch>
            <a:fillRect/>
          </a:stretch>
        </p:blipFill>
        <p:spPr>
          <a:xfrm>
            <a:off x="4666792" y="1788454"/>
            <a:ext cx="2857899" cy="1905266"/>
          </a:xfrm>
          <a:prstGeom prst="rect">
            <a:avLst/>
          </a:prstGeom>
        </p:spPr>
      </p:pic>
    </p:spTree>
    <p:extLst>
      <p:ext uri="{BB962C8B-B14F-4D97-AF65-F5344CB8AC3E}">
        <p14:creationId xmlns:p14="http://schemas.microsoft.com/office/powerpoint/2010/main" val="2826391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0E346-9D87-4F2B-8889-97FCE3A2D42B}"/>
              </a:ext>
            </a:extLst>
          </p:cNvPr>
          <p:cNvSpPr>
            <a:spLocks noGrp="1"/>
          </p:cNvSpPr>
          <p:nvPr>
            <p:ph type="title"/>
          </p:nvPr>
        </p:nvSpPr>
        <p:spPr/>
        <p:txBody>
          <a:bodyPr/>
          <a:lstStyle/>
          <a:p>
            <a:r>
              <a:rPr lang="en-US" dirty="0"/>
              <a:t>Uniform &amp; Pre-game</a:t>
            </a:r>
          </a:p>
        </p:txBody>
      </p:sp>
      <p:sp>
        <p:nvSpPr>
          <p:cNvPr id="3" name="Text Placeholder 2">
            <a:extLst>
              <a:ext uri="{FF2B5EF4-FFF2-40B4-BE49-F238E27FC236}">
                <a16:creationId xmlns:a16="http://schemas.microsoft.com/office/drawing/2014/main" id="{C0A7A9EA-14AD-4FC1-85FA-E1949B3B4302}"/>
              </a:ext>
            </a:extLst>
          </p:cNvPr>
          <p:cNvSpPr>
            <a:spLocks noGrp="1"/>
          </p:cNvSpPr>
          <p:nvPr>
            <p:ph type="body" idx="1"/>
          </p:nvPr>
        </p:nvSpPr>
        <p:spPr/>
        <p:txBody>
          <a:bodyPr/>
          <a:lstStyle/>
          <a:p>
            <a:r>
              <a:rPr lang="en-US" dirty="0"/>
              <a:t>Section 1</a:t>
            </a:r>
          </a:p>
        </p:txBody>
      </p:sp>
    </p:spTree>
    <p:extLst>
      <p:ext uri="{BB962C8B-B14F-4D97-AF65-F5344CB8AC3E}">
        <p14:creationId xmlns:p14="http://schemas.microsoft.com/office/powerpoint/2010/main" val="1092693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CF7B1-9973-4C2E-B35E-68CA1CFB3E17}"/>
              </a:ext>
            </a:extLst>
          </p:cNvPr>
          <p:cNvSpPr>
            <a:spLocks noGrp="1"/>
          </p:cNvSpPr>
          <p:nvPr>
            <p:ph type="title"/>
          </p:nvPr>
        </p:nvSpPr>
        <p:spPr/>
        <p:txBody>
          <a:bodyPr/>
          <a:lstStyle/>
          <a:p>
            <a:r>
              <a:rPr lang="en-US" dirty="0"/>
              <a:t>Uniform</a:t>
            </a:r>
          </a:p>
        </p:txBody>
      </p:sp>
      <p:sp>
        <p:nvSpPr>
          <p:cNvPr id="3" name="Content Placeholder 2">
            <a:extLst>
              <a:ext uri="{FF2B5EF4-FFF2-40B4-BE49-F238E27FC236}">
                <a16:creationId xmlns:a16="http://schemas.microsoft.com/office/drawing/2014/main" id="{5C62AE21-197E-42EE-BB80-417EEDB72B1C}"/>
              </a:ext>
            </a:extLst>
          </p:cNvPr>
          <p:cNvSpPr>
            <a:spLocks noGrp="1"/>
          </p:cNvSpPr>
          <p:nvPr>
            <p:ph idx="1"/>
          </p:nvPr>
        </p:nvSpPr>
        <p:spPr/>
        <p:txBody>
          <a:bodyPr/>
          <a:lstStyle/>
          <a:p>
            <a:pPr marL="0" indent="0">
              <a:buNone/>
            </a:pPr>
            <a:r>
              <a:rPr lang="en-US" dirty="0"/>
              <a:t>We supply:</a:t>
            </a:r>
          </a:p>
          <a:p>
            <a:r>
              <a:rPr lang="en-US" dirty="0"/>
              <a:t>Referee Jersey</a:t>
            </a:r>
          </a:p>
          <a:p>
            <a:r>
              <a:rPr lang="en-US" dirty="0"/>
              <a:t>Yellow Flag</a:t>
            </a:r>
          </a:p>
          <a:p>
            <a:endParaRPr lang="en-US" dirty="0"/>
          </a:p>
          <a:p>
            <a:pPr marL="0" indent="0">
              <a:buNone/>
            </a:pPr>
            <a:r>
              <a:rPr lang="en-US" dirty="0"/>
              <a:t>You supply:</a:t>
            </a:r>
          </a:p>
          <a:p>
            <a:r>
              <a:rPr lang="en-US" dirty="0"/>
              <a:t>Black Shorts</a:t>
            </a:r>
          </a:p>
          <a:p>
            <a:r>
              <a:rPr lang="en-US" dirty="0"/>
              <a:t>Whistle</a:t>
            </a:r>
          </a:p>
          <a:p>
            <a:r>
              <a:rPr lang="en-US" dirty="0"/>
              <a:t>Hat/Sunglasses</a:t>
            </a:r>
          </a:p>
        </p:txBody>
      </p:sp>
      <p:pic>
        <p:nvPicPr>
          <p:cNvPr id="7" name="Picture 6" descr="A person wearing a black dress&#10;&#10;Description automatically generated">
            <a:extLst>
              <a:ext uri="{FF2B5EF4-FFF2-40B4-BE49-F238E27FC236}">
                <a16:creationId xmlns:a16="http://schemas.microsoft.com/office/drawing/2014/main" id="{D9E8719F-BE52-4E1D-B670-336937E215A5}"/>
              </a:ext>
            </a:extLst>
          </p:cNvPr>
          <p:cNvPicPr>
            <a:picLocks noChangeAspect="1"/>
          </p:cNvPicPr>
          <p:nvPr/>
        </p:nvPicPr>
        <p:blipFill>
          <a:blip r:embed="rId2"/>
          <a:stretch>
            <a:fillRect/>
          </a:stretch>
        </p:blipFill>
        <p:spPr>
          <a:xfrm>
            <a:off x="8952251" y="4439306"/>
            <a:ext cx="1868149" cy="1972619"/>
          </a:xfrm>
          <a:prstGeom prst="rect">
            <a:avLst/>
          </a:prstGeom>
        </p:spPr>
      </p:pic>
      <p:pic>
        <p:nvPicPr>
          <p:cNvPr id="9" name="Picture 8" descr="A person in a striped shirt&#10;&#10;Description automatically generated">
            <a:extLst>
              <a:ext uri="{FF2B5EF4-FFF2-40B4-BE49-F238E27FC236}">
                <a16:creationId xmlns:a16="http://schemas.microsoft.com/office/drawing/2014/main" id="{DD7F2045-4E81-4706-B797-D340DB66A531}"/>
              </a:ext>
            </a:extLst>
          </p:cNvPr>
          <p:cNvPicPr>
            <a:picLocks noChangeAspect="1"/>
          </p:cNvPicPr>
          <p:nvPr/>
        </p:nvPicPr>
        <p:blipFill>
          <a:blip r:embed="rId3"/>
          <a:stretch>
            <a:fillRect/>
          </a:stretch>
        </p:blipFill>
        <p:spPr>
          <a:xfrm>
            <a:off x="6811585" y="2190128"/>
            <a:ext cx="2140666" cy="2249178"/>
          </a:xfrm>
          <a:prstGeom prst="rect">
            <a:avLst/>
          </a:prstGeom>
        </p:spPr>
      </p:pic>
    </p:spTree>
    <p:extLst>
      <p:ext uri="{BB962C8B-B14F-4D97-AF65-F5344CB8AC3E}">
        <p14:creationId xmlns:p14="http://schemas.microsoft.com/office/powerpoint/2010/main" val="2738460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95BDB-9C06-43BC-BFC1-FE53EC19BEA6}"/>
              </a:ext>
            </a:extLst>
          </p:cNvPr>
          <p:cNvSpPr>
            <a:spLocks noGrp="1"/>
          </p:cNvSpPr>
          <p:nvPr>
            <p:ph type="title"/>
          </p:nvPr>
        </p:nvSpPr>
        <p:spPr/>
        <p:txBody>
          <a:bodyPr/>
          <a:lstStyle/>
          <a:p>
            <a:r>
              <a:rPr lang="en-US" dirty="0"/>
              <a:t>Pre-Game</a:t>
            </a:r>
          </a:p>
        </p:txBody>
      </p:sp>
      <p:sp>
        <p:nvSpPr>
          <p:cNvPr id="3" name="Content Placeholder 2">
            <a:extLst>
              <a:ext uri="{FF2B5EF4-FFF2-40B4-BE49-F238E27FC236}">
                <a16:creationId xmlns:a16="http://schemas.microsoft.com/office/drawing/2014/main" id="{E68D046F-E4FB-464C-9F02-B06970DFDD55}"/>
              </a:ext>
            </a:extLst>
          </p:cNvPr>
          <p:cNvSpPr>
            <a:spLocks noGrp="1"/>
          </p:cNvSpPr>
          <p:nvPr>
            <p:ph idx="1"/>
          </p:nvPr>
        </p:nvSpPr>
        <p:spPr/>
        <p:txBody>
          <a:bodyPr/>
          <a:lstStyle/>
          <a:p>
            <a:pPr marL="0" indent="0">
              <a:buNone/>
            </a:pPr>
            <a:r>
              <a:rPr lang="en-US" dirty="0"/>
              <a:t>Equipment Checks</a:t>
            </a:r>
          </a:p>
          <a:p>
            <a:r>
              <a:rPr lang="en-US" dirty="0"/>
              <a:t>Mouthguards</a:t>
            </a:r>
          </a:p>
          <a:p>
            <a:r>
              <a:rPr lang="en-US" dirty="0"/>
              <a:t>No pockets/taped pockets</a:t>
            </a:r>
          </a:p>
          <a:p>
            <a:r>
              <a:rPr lang="en-US" dirty="0"/>
              <a:t>Tucked in shirts</a:t>
            </a:r>
          </a:p>
          <a:p>
            <a:r>
              <a:rPr lang="en-US" dirty="0"/>
              <a:t>No metal cleats</a:t>
            </a:r>
          </a:p>
          <a:p>
            <a:r>
              <a:rPr lang="en-US" dirty="0"/>
              <a:t>Pull flags</a:t>
            </a:r>
          </a:p>
          <a:p>
            <a:pPr marL="0" indent="0">
              <a:buNone/>
            </a:pPr>
            <a:endParaRPr lang="en-US" dirty="0"/>
          </a:p>
          <a:p>
            <a:pPr marL="0" indent="0">
              <a:buNone/>
            </a:pPr>
            <a:r>
              <a:rPr lang="en-US" dirty="0"/>
              <a:t>Coin toss will be performed at center of field</a:t>
            </a:r>
          </a:p>
        </p:txBody>
      </p:sp>
    </p:spTree>
    <p:extLst>
      <p:ext uri="{BB962C8B-B14F-4D97-AF65-F5344CB8AC3E}">
        <p14:creationId xmlns:p14="http://schemas.microsoft.com/office/powerpoint/2010/main" val="119422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2D8F-9B8F-4450-8603-A07272492B34}"/>
              </a:ext>
            </a:extLst>
          </p:cNvPr>
          <p:cNvSpPr>
            <a:spLocks noGrp="1"/>
          </p:cNvSpPr>
          <p:nvPr>
            <p:ph type="title"/>
          </p:nvPr>
        </p:nvSpPr>
        <p:spPr/>
        <p:txBody>
          <a:bodyPr/>
          <a:lstStyle/>
          <a:p>
            <a:r>
              <a:rPr lang="en-US" dirty="0"/>
              <a:t>Positional Mechanics</a:t>
            </a:r>
          </a:p>
        </p:txBody>
      </p:sp>
      <p:sp>
        <p:nvSpPr>
          <p:cNvPr id="3" name="Text Placeholder 2">
            <a:extLst>
              <a:ext uri="{FF2B5EF4-FFF2-40B4-BE49-F238E27FC236}">
                <a16:creationId xmlns:a16="http://schemas.microsoft.com/office/drawing/2014/main" id="{9801C839-FC78-4694-9E6E-8C5CC9CD530A}"/>
              </a:ext>
            </a:extLst>
          </p:cNvPr>
          <p:cNvSpPr>
            <a:spLocks noGrp="1"/>
          </p:cNvSpPr>
          <p:nvPr>
            <p:ph type="body" idx="1"/>
          </p:nvPr>
        </p:nvSpPr>
        <p:spPr/>
        <p:txBody>
          <a:bodyPr/>
          <a:lstStyle/>
          <a:p>
            <a:r>
              <a:rPr lang="en-US" dirty="0"/>
              <a:t>Section 2</a:t>
            </a:r>
          </a:p>
        </p:txBody>
      </p:sp>
    </p:spTree>
    <p:extLst>
      <p:ext uri="{BB962C8B-B14F-4D97-AF65-F5344CB8AC3E}">
        <p14:creationId xmlns:p14="http://schemas.microsoft.com/office/powerpoint/2010/main" val="2203379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1509-175B-4897-AC1B-7F7B63A3424B}"/>
              </a:ext>
            </a:extLst>
          </p:cNvPr>
          <p:cNvSpPr>
            <a:spLocks noGrp="1"/>
          </p:cNvSpPr>
          <p:nvPr>
            <p:ph type="title"/>
          </p:nvPr>
        </p:nvSpPr>
        <p:spPr/>
        <p:txBody>
          <a:bodyPr/>
          <a:lstStyle/>
          <a:p>
            <a:r>
              <a:rPr lang="en-US" dirty="0"/>
              <a:t>2-Man Positional Mechanics</a:t>
            </a:r>
          </a:p>
        </p:txBody>
      </p:sp>
      <p:sp>
        <p:nvSpPr>
          <p:cNvPr id="3" name="Content Placeholder 2">
            <a:extLst>
              <a:ext uri="{FF2B5EF4-FFF2-40B4-BE49-F238E27FC236}">
                <a16:creationId xmlns:a16="http://schemas.microsoft.com/office/drawing/2014/main" id="{EBEC55ED-3384-4772-9495-60FD941E1FAE}"/>
              </a:ext>
            </a:extLst>
          </p:cNvPr>
          <p:cNvSpPr>
            <a:spLocks noGrp="1"/>
          </p:cNvSpPr>
          <p:nvPr>
            <p:ph idx="1"/>
          </p:nvPr>
        </p:nvSpPr>
        <p:spPr>
          <a:xfrm>
            <a:off x="1371600" y="2286000"/>
            <a:ext cx="7067862" cy="3581400"/>
          </a:xfrm>
        </p:spPr>
        <p:txBody>
          <a:bodyPr/>
          <a:lstStyle/>
          <a:p>
            <a:pPr marL="0" indent="0">
              <a:buNone/>
            </a:pPr>
            <a:r>
              <a:rPr lang="en-US" b="1" dirty="0"/>
              <a:t>Line Judge</a:t>
            </a:r>
          </a:p>
          <a:p>
            <a:r>
              <a:rPr lang="en-US" dirty="0"/>
              <a:t>Pre-snap position: LOS</a:t>
            </a:r>
          </a:p>
          <a:p>
            <a:pPr lvl="1"/>
            <a:r>
              <a:rPr lang="en-US" dirty="0"/>
              <a:t>Keep the play clock, count the offense, ensure offense and defense are </a:t>
            </a:r>
            <a:r>
              <a:rPr lang="en-US" dirty="0" err="1"/>
              <a:t>onsides</a:t>
            </a:r>
            <a:r>
              <a:rPr lang="en-US" dirty="0"/>
              <a:t>, watch for illegal shifts</a:t>
            </a:r>
          </a:p>
          <a:p>
            <a:r>
              <a:rPr lang="en-US" dirty="0"/>
              <a:t>Live-ball position: Hold LOS</a:t>
            </a:r>
          </a:p>
          <a:p>
            <a:pPr lvl="1"/>
            <a:r>
              <a:rPr lang="en-US" dirty="0"/>
              <a:t>Count 7 (or 5), watch for illegal forward pass, watch for illegal run by quarterback (rusher didn’t cross), watch for roughing the passer</a:t>
            </a:r>
          </a:p>
          <a:p>
            <a:pPr lvl="1"/>
            <a:r>
              <a:rPr lang="en-US" dirty="0"/>
              <a:t>Upon dead balls, spot ball on your half of the field, Field Judge will move the bags</a:t>
            </a:r>
          </a:p>
        </p:txBody>
      </p:sp>
      <p:pic>
        <p:nvPicPr>
          <p:cNvPr id="5" name="Picture 4" descr="A screenshot of a cell phone&#10;&#10;Description automatically generated">
            <a:extLst>
              <a:ext uri="{FF2B5EF4-FFF2-40B4-BE49-F238E27FC236}">
                <a16:creationId xmlns:a16="http://schemas.microsoft.com/office/drawing/2014/main" id="{5A989DE4-7379-4F19-8E39-302AA62D36BE}"/>
              </a:ext>
            </a:extLst>
          </p:cNvPr>
          <p:cNvPicPr>
            <a:picLocks noChangeAspect="1"/>
          </p:cNvPicPr>
          <p:nvPr/>
        </p:nvPicPr>
        <p:blipFill>
          <a:blip r:embed="rId2"/>
          <a:stretch>
            <a:fillRect/>
          </a:stretch>
        </p:blipFill>
        <p:spPr>
          <a:xfrm>
            <a:off x="8893167" y="3417757"/>
            <a:ext cx="2945705" cy="1010782"/>
          </a:xfrm>
          <a:prstGeom prst="rect">
            <a:avLst/>
          </a:prstGeom>
        </p:spPr>
      </p:pic>
      <p:sp>
        <p:nvSpPr>
          <p:cNvPr id="6" name="Multiplication Sign 5">
            <a:extLst>
              <a:ext uri="{FF2B5EF4-FFF2-40B4-BE49-F238E27FC236}">
                <a16:creationId xmlns:a16="http://schemas.microsoft.com/office/drawing/2014/main" id="{D1CC5C23-DB97-4426-85B3-748A3B1E14CF}"/>
              </a:ext>
            </a:extLst>
          </p:cNvPr>
          <p:cNvSpPr/>
          <p:nvPr/>
        </p:nvSpPr>
        <p:spPr>
          <a:xfrm>
            <a:off x="8679557" y="3417757"/>
            <a:ext cx="427220" cy="378502"/>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6634939-F6D5-4E80-B7AE-244A38301F22}"/>
              </a:ext>
            </a:extLst>
          </p:cNvPr>
          <p:cNvSpPr/>
          <p:nvPr/>
        </p:nvSpPr>
        <p:spPr>
          <a:xfrm>
            <a:off x="8893167" y="2578308"/>
            <a:ext cx="2945705" cy="8506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46369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43221-9959-4525-9780-6D2108AC225B}"/>
              </a:ext>
            </a:extLst>
          </p:cNvPr>
          <p:cNvSpPr>
            <a:spLocks noGrp="1"/>
          </p:cNvSpPr>
          <p:nvPr>
            <p:ph type="title"/>
          </p:nvPr>
        </p:nvSpPr>
        <p:spPr/>
        <p:txBody>
          <a:bodyPr/>
          <a:lstStyle/>
          <a:p>
            <a:r>
              <a:rPr lang="en-US" dirty="0"/>
              <a:t>2-Man Positional Mechanics</a:t>
            </a:r>
          </a:p>
        </p:txBody>
      </p:sp>
      <p:sp>
        <p:nvSpPr>
          <p:cNvPr id="3" name="Content Placeholder 2">
            <a:extLst>
              <a:ext uri="{FF2B5EF4-FFF2-40B4-BE49-F238E27FC236}">
                <a16:creationId xmlns:a16="http://schemas.microsoft.com/office/drawing/2014/main" id="{DD8F7BC1-AF4F-45AB-A081-35AF9FBCC607}"/>
              </a:ext>
            </a:extLst>
          </p:cNvPr>
          <p:cNvSpPr>
            <a:spLocks noGrp="1"/>
          </p:cNvSpPr>
          <p:nvPr>
            <p:ph idx="1"/>
          </p:nvPr>
        </p:nvSpPr>
        <p:spPr>
          <a:xfrm>
            <a:off x="1371601" y="2286000"/>
            <a:ext cx="7367666" cy="3581400"/>
          </a:xfrm>
        </p:spPr>
        <p:txBody>
          <a:bodyPr/>
          <a:lstStyle/>
          <a:p>
            <a:pPr marL="0" indent="0">
              <a:buNone/>
            </a:pPr>
            <a:r>
              <a:rPr lang="en-US" b="1" dirty="0"/>
              <a:t>Field Judge</a:t>
            </a:r>
          </a:p>
          <a:p>
            <a:r>
              <a:rPr lang="en-US" dirty="0"/>
              <a:t>Pre-snap position: seven yards off LOS (rush bag)</a:t>
            </a:r>
          </a:p>
          <a:p>
            <a:pPr lvl="1"/>
            <a:r>
              <a:rPr lang="en-US" dirty="0"/>
              <a:t>Count the defense, note eligible rushers (players lined up behind rush bag at the snap), determine if rusher has clear line to the quarterback</a:t>
            </a:r>
          </a:p>
          <a:p>
            <a:r>
              <a:rPr lang="en-US" dirty="0"/>
              <a:t>Live-ball position: flow with the play (be the deepest)</a:t>
            </a:r>
          </a:p>
          <a:p>
            <a:pPr lvl="1"/>
            <a:r>
              <a:rPr lang="en-US" dirty="0"/>
              <a:t>Ensure rush is legal, watch for impeding the rusher, watch receivers to rule on illegal contact, holding, and OPI/DPI</a:t>
            </a:r>
          </a:p>
          <a:p>
            <a:pPr lvl="1"/>
            <a:r>
              <a:rPr lang="en-US" dirty="0"/>
              <a:t>Upon dead balls, spot the ball on your half of the field or on plays deep down field, Line Judge will move the bags</a:t>
            </a:r>
          </a:p>
          <a:p>
            <a:endParaRPr lang="en-US" dirty="0"/>
          </a:p>
          <a:p>
            <a:pPr marL="0" indent="0">
              <a:buNone/>
            </a:pPr>
            <a:endParaRPr lang="en-US" b="1" dirty="0"/>
          </a:p>
        </p:txBody>
      </p:sp>
      <p:pic>
        <p:nvPicPr>
          <p:cNvPr id="4" name="Picture 3" descr="A screenshot of a cell phone&#10;&#10;Description automatically generated">
            <a:extLst>
              <a:ext uri="{FF2B5EF4-FFF2-40B4-BE49-F238E27FC236}">
                <a16:creationId xmlns:a16="http://schemas.microsoft.com/office/drawing/2014/main" id="{A7159EBA-67B0-4995-8166-823E82D50383}"/>
              </a:ext>
            </a:extLst>
          </p:cNvPr>
          <p:cNvPicPr>
            <a:picLocks noChangeAspect="1"/>
          </p:cNvPicPr>
          <p:nvPr/>
        </p:nvPicPr>
        <p:blipFill>
          <a:blip r:embed="rId2"/>
          <a:stretch>
            <a:fillRect/>
          </a:stretch>
        </p:blipFill>
        <p:spPr>
          <a:xfrm>
            <a:off x="8893167" y="3417757"/>
            <a:ext cx="2945705" cy="1010782"/>
          </a:xfrm>
          <a:prstGeom prst="rect">
            <a:avLst/>
          </a:prstGeom>
        </p:spPr>
      </p:pic>
      <p:sp>
        <p:nvSpPr>
          <p:cNvPr id="5" name="Multiplication Sign 4">
            <a:extLst>
              <a:ext uri="{FF2B5EF4-FFF2-40B4-BE49-F238E27FC236}">
                <a16:creationId xmlns:a16="http://schemas.microsoft.com/office/drawing/2014/main" id="{2D66F0AE-08EF-4A95-A69A-DDEEDB6F1D2B}"/>
              </a:ext>
            </a:extLst>
          </p:cNvPr>
          <p:cNvSpPr/>
          <p:nvPr/>
        </p:nvSpPr>
        <p:spPr>
          <a:xfrm>
            <a:off x="8679557" y="3417757"/>
            <a:ext cx="427220" cy="378502"/>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ADE87DD-A0A8-491A-BC3F-3212BDDE259C}"/>
              </a:ext>
            </a:extLst>
          </p:cNvPr>
          <p:cNvSpPr/>
          <p:nvPr/>
        </p:nvSpPr>
        <p:spPr>
          <a:xfrm>
            <a:off x="8893167" y="2578308"/>
            <a:ext cx="2945705" cy="8506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ultiplication Sign 6">
            <a:extLst>
              <a:ext uri="{FF2B5EF4-FFF2-40B4-BE49-F238E27FC236}">
                <a16:creationId xmlns:a16="http://schemas.microsoft.com/office/drawing/2014/main" id="{45991915-F4CE-4B4A-95FF-F426F11E5A38}"/>
              </a:ext>
            </a:extLst>
          </p:cNvPr>
          <p:cNvSpPr/>
          <p:nvPr/>
        </p:nvSpPr>
        <p:spPr>
          <a:xfrm>
            <a:off x="11625262" y="2619531"/>
            <a:ext cx="427220" cy="378502"/>
          </a:xfrm>
          <a:prstGeom prst="mathMultiply">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641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9473A-BB69-4B24-A354-376F73A48697}"/>
              </a:ext>
            </a:extLst>
          </p:cNvPr>
          <p:cNvSpPr>
            <a:spLocks noGrp="1"/>
          </p:cNvSpPr>
          <p:nvPr>
            <p:ph type="title"/>
          </p:nvPr>
        </p:nvSpPr>
        <p:spPr/>
        <p:txBody>
          <a:bodyPr/>
          <a:lstStyle/>
          <a:p>
            <a:r>
              <a:rPr lang="en-US" dirty="0"/>
              <a:t>3-Man Positional Mechanics</a:t>
            </a:r>
          </a:p>
        </p:txBody>
      </p:sp>
      <p:sp>
        <p:nvSpPr>
          <p:cNvPr id="3" name="Content Placeholder 2">
            <a:extLst>
              <a:ext uri="{FF2B5EF4-FFF2-40B4-BE49-F238E27FC236}">
                <a16:creationId xmlns:a16="http://schemas.microsoft.com/office/drawing/2014/main" id="{46D92E8E-23A1-41A2-93DE-E5A2F406345D}"/>
              </a:ext>
            </a:extLst>
          </p:cNvPr>
          <p:cNvSpPr>
            <a:spLocks noGrp="1"/>
          </p:cNvSpPr>
          <p:nvPr>
            <p:ph idx="1"/>
          </p:nvPr>
        </p:nvSpPr>
        <p:spPr>
          <a:xfrm>
            <a:off x="1371599" y="2285999"/>
            <a:ext cx="7457607" cy="3747541"/>
          </a:xfrm>
        </p:spPr>
        <p:txBody>
          <a:bodyPr>
            <a:normAutofit lnSpcReduction="10000"/>
          </a:bodyPr>
          <a:lstStyle/>
          <a:p>
            <a:pPr marL="0" indent="0">
              <a:buNone/>
            </a:pPr>
            <a:r>
              <a:rPr lang="en-US" b="1" dirty="0"/>
              <a:t>Referee (or Trainees)</a:t>
            </a:r>
          </a:p>
          <a:p>
            <a:r>
              <a:rPr lang="en-US" dirty="0"/>
              <a:t>Pre-snap position: 2 yards back and 5 yards off quarterback</a:t>
            </a:r>
          </a:p>
          <a:p>
            <a:pPr lvl="1"/>
            <a:r>
              <a:rPr lang="en-US" dirty="0"/>
              <a:t>If Trainee: observe formation</a:t>
            </a:r>
          </a:p>
          <a:p>
            <a:pPr lvl="1"/>
            <a:r>
              <a:rPr lang="en-US" dirty="0"/>
              <a:t>If Referee: keep the play clock (LJ no longer does), watch for illegal shifts</a:t>
            </a:r>
          </a:p>
          <a:p>
            <a:r>
              <a:rPr lang="en-US" dirty="0"/>
              <a:t>Live-ball position: 2 steps back from original position</a:t>
            </a:r>
          </a:p>
          <a:p>
            <a:pPr lvl="1"/>
            <a:r>
              <a:rPr lang="en-US" dirty="0"/>
              <a:t>If Trainee: observe play. Upon dead balls, move the bags</a:t>
            </a:r>
          </a:p>
          <a:p>
            <a:pPr lvl="1"/>
            <a:r>
              <a:rPr lang="en-US" dirty="0"/>
              <a:t>If Referee: count 7 (LJ no longer does), watch for roughing the passer (LJ no longer does), determine if rusher has clear line to quarterback, watch for impeding the rusher (FJ no longer does). Upon dead balls, move the bags</a:t>
            </a:r>
          </a:p>
        </p:txBody>
      </p:sp>
      <p:pic>
        <p:nvPicPr>
          <p:cNvPr id="4" name="Picture 3" descr="A screenshot of a cell phone&#10;&#10;Description automatically generated">
            <a:extLst>
              <a:ext uri="{FF2B5EF4-FFF2-40B4-BE49-F238E27FC236}">
                <a16:creationId xmlns:a16="http://schemas.microsoft.com/office/drawing/2014/main" id="{9C87A8DF-DE42-4A2D-A97E-57A36827A309}"/>
              </a:ext>
            </a:extLst>
          </p:cNvPr>
          <p:cNvPicPr>
            <a:picLocks noChangeAspect="1"/>
          </p:cNvPicPr>
          <p:nvPr/>
        </p:nvPicPr>
        <p:blipFill>
          <a:blip r:embed="rId2"/>
          <a:stretch>
            <a:fillRect/>
          </a:stretch>
        </p:blipFill>
        <p:spPr>
          <a:xfrm>
            <a:off x="8893167" y="3417757"/>
            <a:ext cx="2945705" cy="1010782"/>
          </a:xfrm>
          <a:prstGeom prst="rect">
            <a:avLst/>
          </a:prstGeom>
        </p:spPr>
      </p:pic>
      <p:sp>
        <p:nvSpPr>
          <p:cNvPr id="5" name="Rectangle 4">
            <a:extLst>
              <a:ext uri="{FF2B5EF4-FFF2-40B4-BE49-F238E27FC236}">
                <a16:creationId xmlns:a16="http://schemas.microsoft.com/office/drawing/2014/main" id="{A2B17316-F628-4982-884A-1C245971A1F3}"/>
              </a:ext>
            </a:extLst>
          </p:cNvPr>
          <p:cNvSpPr/>
          <p:nvPr/>
        </p:nvSpPr>
        <p:spPr>
          <a:xfrm>
            <a:off x="8893167" y="2578308"/>
            <a:ext cx="2945705" cy="8506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ultiplication Sign 5">
            <a:extLst>
              <a:ext uri="{FF2B5EF4-FFF2-40B4-BE49-F238E27FC236}">
                <a16:creationId xmlns:a16="http://schemas.microsoft.com/office/drawing/2014/main" id="{42A19E58-6FAC-435B-9C7E-3370A5ACC3E7}"/>
              </a:ext>
            </a:extLst>
          </p:cNvPr>
          <p:cNvSpPr/>
          <p:nvPr/>
        </p:nvSpPr>
        <p:spPr>
          <a:xfrm>
            <a:off x="11625262" y="2619531"/>
            <a:ext cx="427220" cy="378502"/>
          </a:xfrm>
          <a:prstGeom prst="mathMultiply">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ultiplication Sign 6">
            <a:extLst>
              <a:ext uri="{FF2B5EF4-FFF2-40B4-BE49-F238E27FC236}">
                <a16:creationId xmlns:a16="http://schemas.microsoft.com/office/drawing/2014/main" id="{07F5AB1A-17D0-4C63-B14E-B36D518B9ABA}"/>
              </a:ext>
            </a:extLst>
          </p:cNvPr>
          <p:cNvSpPr/>
          <p:nvPr/>
        </p:nvSpPr>
        <p:spPr>
          <a:xfrm>
            <a:off x="8679557" y="3417757"/>
            <a:ext cx="427220" cy="378502"/>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Multiplication Sign 7">
            <a:extLst>
              <a:ext uri="{FF2B5EF4-FFF2-40B4-BE49-F238E27FC236}">
                <a16:creationId xmlns:a16="http://schemas.microsoft.com/office/drawing/2014/main" id="{CCB2F060-801F-427C-BABA-9BB24006971F}"/>
              </a:ext>
            </a:extLst>
          </p:cNvPr>
          <p:cNvSpPr/>
          <p:nvPr/>
        </p:nvSpPr>
        <p:spPr>
          <a:xfrm>
            <a:off x="10972800" y="4239288"/>
            <a:ext cx="427220" cy="378502"/>
          </a:xfrm>
          <a:prstGeom prst="mathMultiply">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7887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9C494-18FC-47BD-9ED2-D4B245161920}"/>
              </a:ext>
            </a:extLst>
          </p:cNvPr>
          <p:cNvSpPr>
            <a:spLocks noGrp="1"/>
          </p:cNvSpPr>
          <p:nvPr>
            <p:ph type="title"/>
          </p:nvPr>
        </p:nvSpPr>
        <p:spPr/>
        <p:txBody>
          <a:bodyPr/>
          <a:lstStyle/>
          <a:p>
            <a:r>
              <a:rPr lang="en-US" dirty="0"/>
              <a:t>Timing &amp; Overtime</a:t>
            </a:r>
          </a:p>
        </p:txBody>
      </p:sp>
      <p:sp>
        <p:nvSpPr>
          <p:cNvPr id="3" name="Text Placeholder 2">
            <a:extLst>
              <a:ext uri="{FF2B5EF4-FFF2-40B4-BE49-F238E27FC236}">
                <a16:creationId xmlns:a16="http://schemas.microsoft.com/office/drawing/2014/main" id="{DA3D9ED3-1C87-43FD-935B-DCAF3A6447C8}"/>
              </a:ext>
            </a:extLst>
          </p:cNvPr>
          <p:cNvSpPr>
            <a:spLocks noGrp="1"/>
          </p:cNvSpPr>
          <p:nvPr>
            <p:ph type="body" idx="1"/>
          </p:nvPr>
        </p:nvSpPr>
        <p:spPr/>
        <p:txBody>
          <a:bodyPr/>
          <a:lstStyle/>
          <a:p>
            <a:r>
              <a:rPr lang="en-US" dirty="0"/>
              <a:t>Section 3</a:t>
            </a:r>
          </a:p>
        </p:txBody>
      </p:sp>
    </p:spTree>
    <p:extLst>
      <p:ext uri="{BB962C8B-B14F-4D97-AF65-F5344CB8AC3E}">
        <p14:creationId xmlns:p14="http://schemas.microsoft.com/office/powerpoint/2010/main" val="2849733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A4AB4-DE53-4609-A614-029BCFCA6BD7}"/>
              </a:ext>
            </a:extLst>
          </p:cNvPr>
          <p:cNvSpPr>
            <a:spLocks noGrp="1"/>
          </p:cNvSpPr>
          <p:nvPr>
            <p:ph type="title"/>
          </p:nvPr>
        </p:nvSpPr>
        <p:spPr/>
        <p:txBody>
          <a:bodyPr/>
          <a:lstStyle/>
          <a:p>
            <a:r>
              <a:rPr lang="en-US" dirty="0"/>
              <a:t>Standard Timing</a:t>
            </a:r>
          </a:p>
        </p:txBody>
      </p:sp>
      <p:sp>
        <p:nvSpPr>
          <p:cNvPr id="3" name="Content Placeholder 2">
            <a:extLst>
              <a:ext uri="{FF2B5EF4-FFF2-40B4-BE49-F238E27FC236}">
                <a16:creationId xmlns:a16="http://schemas.microsoft.com/office/drawing/2014/main" id="{2D8AE1B5-880D-4667-B3BB-7B19623CE1CB}"/>
              </a:ext>
            </a:extLst>
          </p:cNvPr>
          <p:cNvSpPr>
            <a:spLocks noGrp="1"/>
          </p:cNvSpPr>
          <p:nvPr>
            <p:ph idx="1"/>
          </p:nvPr>
        </p:nvSpPr>
        <p:spPr/>
        <p:txBody>
          <a:bodyPr/>
          <a:lstStyle/>
          <a:p>
            <a:r>
              <a:rPr lang="en-US" dirty="0"/>
              <a:t>2 20-minute halves</a:t>
            </a:r>
          </a:p>
          <a:p>
            <a:r>
              <a:rPr lang="en-US" dirty="0"/>
              <a:t>Clock will stop within the last two minutes of each half on dead balls</a:t>
            </a:r>
          </a:p>
          <a:p>
            <a:pPr lvl="1"/>
            <a:r>
              <a:rPr lang="en-US" dirty="0"/>
              <a:t>Dead ball: incomplete pass, out of bounds, fumble, change of possession, scoring play</a:t>
            </a:r>
          </a:p>
          <a:p>
            <a:pPr lvl="1"/>
            <a:r>
              <a:rPr lang="en-US" dirty="0"/>
              <a:t>Extra points are untimed downs</a:t>
            </a:r>
          </a:p>
          <a:p>
            <a:r>
              <a:rPr lang="en-US" dirty="0"/>
              <a:t>Play clock is 30 seconds between each play (begins at ready for play)</a:t>
            </a:r>
          </a:p>
          <a:p>
            <a:r>
              <a:rPr lang="en-US" dirty="0"/>
              <a:t>1-time outs per half</a:t>
            </a:r>
          </a:p>
          <a:p>
            <a:endParaRPr lang="en-US" dirty="0"/>
          </a:p>
        </p:txBody>
      </p:sp>
    </p:spTree>
    <p:extLst>
      <p:ext uri="{BB962C8B-B14F-4D97-AF65-F5344CB8AC3E}">
        <p14:creationId xmlns:p14="http://schemas.microsoft.com/office/powerpoint/2010/main" val="3915934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9FC2B-F59B-446F-A629-F23B3DF1AE37}"/>
              </a:ext>
            </a:extLst>
          </p:cNvPr>
          <p:cNvSpPr>
            <a:spLocks noGrp="1"/>
          </p:cNvSpPr>
          <p:nvPr>
            <p:ph type="title"/>
          </p:nvPr>
        </p:nvSpPr>
        <p:spPr/>
        <p:txBody>
          <a:bodyPr/>
          <a:lstStyle/>
          <a:p>
            <a:r>
              <a:rPr lang="en-US" dirty="0"/>
              <a:t>Incomplete Pass</a:t>
            </a:r>
          </a:p>
        </p:txBody>
      </p:sp>
      <p:pic>
        <p:nvPicPr>
          <p:cNvPr id="6" name="Picture Placeholder 5" descr="A picture containing player&#10;&#10;Description automatically generated">
            <a:extLst>
              <a:ext uri="{FF2B5EF4-FFF2-40B4-BE49-F238E27FC236}">
                <a16:creationId xmlns:a16="http://schemas.microsoft.com/office/drawing/2014/main" id="{3FE7F37A-6001-42EC-AA1C-921FECAC024C}"/>
              </a:ext>
            </a:extLst>
          </p:cNvPr>
          <p:cNvPicPr>
            <a:picLocks noGrp="1" noChangeAspect="1"/>
          </p:cNvPicPr>
          <p:nvPr>
            <p:ph type="pic" idx="1"/>
          </p:nvPr>
        </p:nvPicPr>
        <p:blipFill>
          <a:blip r:embed="rId2"/>
          <a:srcRect l="1447" r="1447"/>
          <a:stretch>
            <a:fillRect/>
          </a:stretch>
        </p:blipFill>
        <p:spPr/>
      </p:pic>
      <p:sp>
        <p:nvSpPr>
          <p:cNvPr id="4" name="Text Placeholder 3">
            <a:extLst>
              <a:ext uri="{FF2B5EF4-FFF2-40B4-BE49-F238E27FC236}">
                <a16:creationId xmlns:a16="http://schemas.microsoft.com/office/drawing/2014/main" id="{CE8A2397-EF03-4004-823A-9BF421D5BAEE}"/>
              </a:ext>
            </a:extLst>
          </p:cNvPr>
          <p:cNvSpPr>
            <a:spLocks noGrp="1"/>
          </p:cNvSpPr>
          <p:nvPr>
            <p:ph type="body" sz="half" idx="2"/>
          </p:nvPr>
        </p:nvSpPr>
        <p:spPr/>
        <p:txBody>
          <a:bodyPr/>
          <a:lstStyle/>
          <a:p>
            <a:r>
              <a:rPr lang="en-US" dirty="0"/>
              <a:t>Stops clock</a:t>
            </a:r>
          </a:p>
        </p:txBody>
      </p:sp>
    </p:spTree>
    <p:extLst>
      <p:ext uri="{BB962C8B-B14F-4D97-AF65-F5344CB8AC3E}">
        <p14:creationId xmlns:p14="http://schemas.microsoft.com/office/powerpoint/2010/main" val="410126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ED764-96C0-4763-8894-D3C6B95A9ACB}"/>
              </a:ext>
            </a:extLst>
          </p:cNvPr>
          <p:cNvSpPr>
            <a:spLocks noGrp="1"/>
          </p:cNvSpPr>
          <p:nvPr>
            <p:ph type="title"/>
          </p:nvPr>
        </p:nvSpPr>
        <p:spPr/>
        <p:txBody>
          <a:bodyPr/>
          <a:lstStyle/>
          <a:p>
            <a:r>
              <a:rPr lang="en-US" dirty="0"/>
              <a:t>Stop Clock</a:t>
            </a:r>
          </a:p>
        </p:txBody>
      </p:sp>
      <p:pic>
        <p:nvPicPr>
          <p:cNvPr id="6" name="Picture Placeholder 5" descr="A picture containing clipart&#10;&#10;Description automatically generated">
            <a:extLst>
              <a:ext uri="{FF2B5EF4-FFF2-40B4-BE49-F238E27FC236}">
                <a16:creationId xmlns:a16="http://schemas.microsoft.com/office/drawing/2014/main" id="{28F72FF3-34E1-477C-9DDF-8E1BDFA3EC6D}"/>
              </a:ext>
            </a:extLst>
          </p:cNvPr>
          <p:cNvPicPr>
            <a:picLocks noGrp="1" noChangeAspect="1"/>
          </p:cNvPicPr>
          <p:nvPr>
            <p:ph type="pic" idx="1"/>
          </p:nvPr>
        </p:nvPicPr>
        <p:blipFill>
          <a:blip r:embed="rId2"/>
          <a:srcRect l="10304" r="10304"/>
          <a:stretch>
            <a:fillRect/>
          </a:stretch>
        </p:blipFill>
        <p:spPr>
          <a:xfrm>
            <a:off x="6978953" y="1427984"/>
            <a:ext cx="3886417" cy="4002031"/>
          </a:xfrm>
        </p:spPr>
      </p:pic>
      <p:sp>
        <p:nvSpPr>
          <p:cNvPr id="4" name="Text Placeholder 3">
            <a:extLst>
              <a:ext uri="{FF2B5EF4-FFF2-40B4-BE49-F238E27FC236}">
                <a16:creationId xmlns:a16="http://schemas.microsoft.com/office/drawing/2014/main" id="{5BDC51BC-9A66-4520-9D14-44413137CFB2}"/>
              </a:ext>
            </a:extLst>
          </p:cNvPr>
          <p:cNvSpPr>
            <a:spLocks noGrp="1"/>
          </p:cNvSpPr>
          <p:nvPr>
            <p:ph type="body" sz="half" idx="2"/>
          </p:nvPr>
        </p:nvSpPr>
        <p:spPr/>
        <p:txBody>
          <a:bodyPr/>
          <a:lstStyle/>
          <a:p>
            <a:r>
              <a:rPr lang="en-US" dirty="0"/>
              <a:t>Time out, out of bounds (within 2 minutes), fumble (within 2 minutes), change of possession (within 2 minutes)</a:t>
            </a:r>
          </a:p>
        </p:txBody>
      </p:sp>
    </p:spTree>
    <p:extLst>
      <p:ext uri="{BB962C8B-B14F-4D97-AF65-F5344CB8AC3E}">
        <p14:creationId xmlns:p14="http://schemas.microsoft.com/office/powerpoint/2010/main" val="1390054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F9A2D-C51D-4563-AA4F-3BE9B2744D83}"/>
              </a:ext>
            </a:extLst>
          </p:cNvPr>
          <p:cNvSpPr>
            <a:spLocks noGrp="1"/>
          </p:cNvSpPr>
          <p:nvPr>
            <p:ph type="title"/>
          </p:nvPr>
        </p:nvSpPr>
        <p:spPr/>
        <p:txBody>
          <a:bodyPr/>
          <a:lstStyle/>
          <a:p>
            <a:r>
              <a:rPr lang="en-US" dirty="0"/>
              <a:t>Overtime Rules</a:t>
            </a:r>
          </a:p>
        </p:txBody>
      </p:sp>
      <p:sp>
        <p:nvSpPr>
          <p:cNvPr id="3" name="Content Placeholder 2">
            <a:extLst>
              <a:ext uri="{FF2B5EF4-FFF2-40B4-BE49-F238E27FC236}">
                <a16:creationId xmlns:a16="http://schemas.microsoft.com/office/drawing/2014/main" id="{AC461A25-CB43-48CE-A54C-73C2B27DD6DE}"/>
              </a:ext>
            </a:extLst>
          </p:cNvPr>
          <p:cNvSpPr>
            <a:spLocks noGrp="1"/>
          </p:cNvSpPr>
          <p:nvPr>
            <p:ph idx="1"/>
          </p:nvPr>
        </p:nvSpPr>
        <p:spPr/>
        <p:txBody>
          <a:bodyPr>
            <a:normAutofit lnSpcReduction="10000"/>
          </a:bodyPr>
          <a:lstStyle/>
          <a:p>
            <a:r>
              <a:rPr lang="en-US" dirty="0"/>
              <a:t>Visiting team calls the toss</a:t>
            </a:r>
          </a:p>
          <a:p>
            <a:r>
              <a:rPr lang="en-US" dirty="0"/>
              <a:t>Ball will be placed at the 12-yard line (2-point conversion line)</a:t>
            </a:r>
          </a:p>
          <a:p>
            <a:pPr lvl="1"/>
            <a:r>
              <a:rPr lang="en-US" dirty="0"/>
              <a:t>4 downs to score</a:t>
            </a:r>
          </a:p>
          <a:p>
            <a:pPr lvl="1"/>
            <a:r>
              <a:rPr lang="en-US" dirty="0"/>
              <a:t>Upon scoring, each team gets the chance to go for 1 or 2</a:t>
            </a:r>
          </a:p>
          <a:p>
            <a:pPr lvl="1"/>
            <a:r>
              <a:rPr lang="en-US" dirty="0"/>
              <a:t>No time outs, no game clock. 30 second play clock remains.</a:t>
            </a:r>
          </a:p>
          <a:p>
            <a:r>
              <a:rPr lang="en-US" dirty="0"/>
              <a:t>Each time gets the chance to possess the ball</a:t>
            </a:r>
          </a:p>
          <a:p>
            <a:pPr lvl="1"/>
            <a:r>
              <a:rPr lang="en-US" dirty="0"/>
              <a:t>A defensive score on the first team’s drive will end the game</a:t>
            </a:r>
          </a:p>
          <a:p>
            <a:r>
              <a:rPr lang="en-US" dirty="0"/>
              <a:t>For regular season games, after 3 overtimes, the game will be pronounced a tie</a:t>
            </a:r>
          </a:p>
          <a:p>
            <a:pPr lvl="1"/>
            <a:r>
              <a:rPr lang="en-US" dirty="0"/>
              <a:t>For playoff games, a winner will be determined despite number of overtime rounds</a:t>
            </a:r>
          </a:p>
        </p:txBody>
      </p:sp>
    </p:spTree>
    <p:extLst>
      <p:ext uri="{BB962C8B-B14F-4D97-AF65-F5344CB8AC3E}">
        <p14:creationId xmlns:p14="http://schemas.microsoft.com/office/powerpoint/2010/main" val="1128793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1402D-504F-47D7-AE50-A0D2A187489C}"/>
              </a:ext>
            </a:extLst>
          </p:cNvPr>
          <p:cNvSpPr>
            <a:spLocks noGrp="1"/>
          </p:cNvSpPr>
          <p:nvPr>
            <p:ph type="title"/>
          </p:nvPr>
        </p:nvSpPr>
        <p:spPr/>
        <p:txBody>
          <a:bodyPr/>
          <a:lstStyle/>
          <a:p>
            <a:r>
              <a:rPr lang="en-US" dirty="0"/>
              <a:t>Scoring</a:t>
            </a:r>
          </a:p>
        </p:txBody>
      </p:sp>
      <p:sp>
        <p:nvSpPr>
          <p:cNvPr id="3" name="Text Placeholder 2">
            <a:extLst>
              <a:ext uri="{FF2B5EF4-FFF2-40B4-BE49-F238E27FC236}">
                <a16:creationId xmlns:a16="http://schemas.microsoft.com/office/drawing/2014/main" id="{396C380A-6E0C-43F2-88A9-F0963758C19D}"/>
              </a:ext>
            </a:extLst>
          </p:cNvPr>
          <p:cNvSpPr>
            <a:spLocks noGrp="1"/>
          </p:cNvSpPr>
          <p:nvPr>
            <p:ph type="body" idx="1"/>
          </p:nvPr>
        </p:nvSpPr>
        <p:spPr/>
        <p:txBody>
          <a:bodyPr/>
          <a:lstStyle/>
          <a:p>
            <a:r>
              <a:rPr lang="en-US" dirty="0"/>
              <a:t>Section 4</a:t>
            </a:r>
          </a:p>
        </p:txBody>
      </p:sp>
    </p:spTree>
    <p:extLst>
      <p:ext uri="{BB962C8B-B14F-4D97-AF65-F5344CB8AC3E}">
        <p14:creationId xmlns:p14="http://schemas.microsoft.com/office/powerpoint/2010/main" val="3739551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0E187-2BE2-485B-BFC9-904BC664B969}"/>
              </a:ext>
            </a:extLst>
          </p:cNvPr>
          <p:cNvSpPr>
            <a:spLocks noGrp="1"/>
          </p:cNvSpPr>
          <p:nvPr>
            <p:ph type="title"/>
          </p:nvPr>
        </p:nvSpPr>
        <p:spPr/>
        <p:txBody>
          <a:bodyPr/>
          <a:lstStyle/>
          <a:p>
            <a:r>
              <a:rPr lang="en-US" dirty="0"/>
              <a:t>Scoring</a:t>
            </a:r>
          </a:p>
        </p:txBody>
      </p:sp>
      <p:sp>
        <p:nvSpPr>
          <p:cNvPr id="3" name="Content Placeholder 2">
            <a:extLst>
              <a:ext uri="{FF2B5EF4-FFF2-40B4-BE49-F238E27FC236}">
                <a16:creationId xmlns:a16="http://schemas.microsoft.com/office/drawing/2014/main" id="{A4082CB9-B580-45BB-A278-1776F7A925C7}"/>
              </a:ext>
            </a:extLst>
          </p:cNvPr>
          <p:cNvSpPr>
            <a:spLocks noGrp="1"/>
          </p:cNvSpPr>
          <p:nvPr>
            <p:ph idx="1"/>
          </p:nvPr>
        </p:nvSpPr>
        <p:spPr>
          <a:xfrm>
            <a:off x="1371600" y="2286000"/>
            <a:ext cx="9601200" cy="3755036"/>
          </a:xfrm>
        </p:spPr>
        <p:txBody>
          <a:bodyPr>
            <a:normAutofit/>
          </a:bodyPr>
          <a:lstStyle/>
          <a:p>
            <a:r>
              <a:rPr lang="en-US" dirty="0"/>
              <a:t>Touchdown – 6 points</a:t>
            </a:r>
          </a:p>
          <a:p>
            <a:pPr lvl="1"/>
            <a:r>
              <a:rPr lang="en-US" dirty="0"/>
              <a:t>Defined as the player’s front foot breaking the plane of the goal-line</a:t>
            </a:r>
          </a:p>
          <a:p>
            <a:r>
              <a:rPr lang="en-US" dirty="0"/>
              <a:t>Extra Points</a:t>
            </a:r>
          </a:p>
          <a:p>
            <a:pPr lvl="1"/>
            <a:r>
              <a:rPr lang="en-US" dirty="0"/>
              <a:t>1 Point – 5-yard line (no run zone)</a:t>
            </a:r>
          </a:p>
          <a:p>
            <a:pPr lvl="1"/>
            <a:r>
              <a:rPr lang="en-US" dirty="0"/>
              <a:t>2 Points – 12-yard line</a:t>
            </a:r>
          </a:p>
          <a:p>
            <a:pPr lvl="1"/>
            <a:r>
              <a:rPr lang="en-US" dirty="0"/>
              <a:t>Once a coach has decided which extra point he will attempt, any change to this decision will require a charged time out</a:t>
            </a:r>
          </a:p>
          <a:p>
            <a:r>
              <a:rPr lang="en-US" dirty="0"/>
              <a:t>No Run Zone</a:t>
            </a:r>
          </a:p>
          <a:p>
            <a:pPr lvl="1"/>
            <a:r>
              <a:rPr lang="en-US" dirty="0"/>
              <a:t>5 yards before each line to gain</a:t>
            </a:r>
          </a:p>
        </p:txBody>
      </p:sp>
    </p:spTree>
    <p:extLst>
      <p:ext uri="{BB962C8B-B14F-4D97-AF65-F5344CB8AC3E}">
        <p14:creationId xmlns:p14="http://schemas.microsoft.com/office/powerpoint/2010/main" val="38299503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41E05-7052-4B7A-AC30-7CB36BF02504}"/>
              </a:ext>
            </a:extLst>
          </p:cNvPr>
          <p:cNvSpPr>
            <a:spLocks noGrp="1"/>
          </p:cNvSpPr>
          <p:nvPr>
            <p:ph type="title"/>
          </p:nvPr>
        </p:nvSpPr>
        <p:spPr/>
        <p:txBody>
          <a:bodyPr/>
          <a:lstStyle/>
          <a:p>
            <a:r>
              <a:rPr lang="en-US" dirty="0"/>
              <a:t>Touchdown</a:t>
            </a:r>
          </a:p>
        </p:txBody>
      </p:sp>
      <p:pic>
        <p:nvPicPr>
          <p:cNvPr id="6" name="Picture Placeholder 5">
            <a:extLst>
              <a:ext uri="{FF2B5EF4-FFF2-40B4-BE49-F238E27FC236}">
                <a16:creationId xmlns:a16="http://schemas.microsoft.com/office/drawing/2014/main" id="{DB91B1BA-A608-4B89-8B26-8980AA4AFD21}"/>
              </a:ext>
            </a:extLst>
          </p:cNvPr>
          <p:cNvPicPr>
            <a:picLocks noGrp="1" noChangeAspect="1"/>
          </p:cNvPicPr>
          <p:nvPr>
            <p:ph type="pic" idx="1"/>
          </p:nvPr>
        </p:nvPicPr>
        <p:blipFill rotWithShape="1">
          <a:blip r:embed="rId2"/>
          <a:srcRect t="690" b="274"/>
          <a:stretch/>
        </p:blipFill>
        <p:spPr>
          <a:xfrm>
            <a:off x="6670623" y="764498"/>
            <a:ext cx="4254708" cy="5351489"/>
          </a:xfrm>
        </p:spPr>
      </p:pic>
      <p:sp>
        <p:nvSpPr>
          <p:cNvPr id="4" name="Text Placeholder 3">
            <a:extLst>
              <a:ext uri="{FF2B5EF4-FFF2-40B4-BE49-F238E27FC236}">
                <a16:creationId xmlns:a16="http://schemas.microsoft.com/office/drawing/2014/main" id="{EF34A159-C23F-459E-BAF1-2A78B6D879D0}"/>
              </a:ext>
            </a:extLst>
          </p:cNvPr>
          <p:cNvSpPr>
            <a:spLocks noGrp="1"/>
          </p:cNvSpPr>
          <p:nvPr>
            <p:ph type="body" sz="half" idx="2"/>
          </p:nvPr>
        </p:nvSpPr>
        <p:spPr/>
        <p:txBody>
          <a:bodyPr/>
          <a:lstStyle/>
          <a:p>
            <a:r>
              <a:rPr lang="en-US" dirty="0"/>
              <a:t>Also successful extra point</a:t>
            </a:r>
          </a:p>
        </p:txBody>
      </p:sp>
    </p:spTree>
    <p:extLst>
      <p:ext uri="{BB962C8B-B14F-4D97-AF65-F5344CB8AC3E}">
        <p14:creationId xmlns:p14="http://schemas.microsoft.com/office/powerpoint/2010/main" val="4222836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5BF4A-0872-4440-A190-B6363A616E09}"/>
              </a:ext>
            </a:extLst>
          </p:cNvPr>
          <p:cNvSpPr>
            <a:spLocks noGrp="1"/>
          </p:cNvSpPr>
          <p:nvPr>
            <p:ph type="title"/>
          </p:nvPr>
        </p:nvSpPr>
        <p:spPr/>
        <p:txBody>
          <a:bodyPr/>
          <a:lstStyle/>
          <a:p>
            <a:r>
              <a:rPr lang="en-US" dirty="0"/>
              <a:t>Scoring</a:t>
            </a:r>
          </a:p>
        </p:txBody>
      </p:sp>
      <p:sp>
        <p:nvSpPr>
          <p:cNvPr id="3" name="Content Placeholder 2">
            <a:extLst>
              <a:ext uri="{FF2B5EF4-FFF2-40B4-BE49-F238E27FC236}">
                <a16:creationId xmlns:a16="http://schemas.microsoft.com/office/drawing/2014/main" id="{45994BE0-FD2C-4DB2-8D43-5FC0FEB52094}"/>
              </a:ext>
            </a:extLst>
          </p:cNvPr>
          <p:cNvSpPr>
            <a:spLocks noGrp="1"/>
          </p:cNvSpPr>
          <p:nvPr>
            <p:ph idx="1"/>
          </p:nvPr>
        </p:nvSpPr>
        <p:spPr/>
        <p:txBody>
          <a:bodyPr/>
          <a:lstStyle/>
          <a:p>
            <a:r>
              <a:rPr lang="en-US" dirty="0"/>
              <a:t>Safety – 2 Points</a:t>
            </a:r>
          </a:p>
          <a:p>
            <a:pPr lvl="1"/>
            <a:r>
              <a:rPr lang="en-US" dirty="0"/>
              <a:t>Defined as the player’s leading foot (depends on their direction) being entirely in their own end zone at the time the flag is pulled/player steps out of bounds/player is pronounced down/fumble occurs</a:t>
            </a:r>
          </a:p>
          <a:p>
            <a:endParaRPr lang="en-US" dirty="0"/>
          </a:p>
        </p:txBody>
      </p:sp>
    </p:spTree>
    <p:extLst>
      <p:ext uri="{BB962C8B-B14F-4D97-AF65-F5344CB8AC3E}">
        <p14:creationId xmlns:p14="http://schemas.microsoft.com/office/powerpoint/2010/main" val="259060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B6E5D-1A3B-46A4-898F-61AAB3052D1A}"/>
              </a:ext>
            </a:extLst>
          </p:cNvPr>
          <p:cNvSpPr>
            <a:spLocks noGrp="1"/>
          </p:cNvSpPr>
          <p:nvPr>
            <p:ph type="title"/>
          </p:nvPr>
        </p:nvSpPr>
        <p:spPr/>
        <p:txBody>
          <a:bodyPr/>
          <a:lstStyle/>
          <a:p>
            <a:r>
              <a:rPr lang="en-US" dirty="0"/>
              <a:t>Safety</a:t>
            </a:r>
          </a:p>
        </p:txBody>
      </p:sp>
      <p:pic>
        <p:nvPicPr>
          <p:cNvPr id="6" name="Picture Placeholder 5" descr="A picture containing animal&#10;&#10;Description automatically generated">
            <a:extLst>
              <a:ext uri="{FF2B5EF4-FFF2-40B4-BE49-F238E27FC236}">
                <a16:creationId xmlns:a16="http://schemas.microsoft.com/office/drawing/2014/main" id="{16F595DC-CBF5-4C01-AFBF-F95D713F0C51}"/>
              </a:ext>
            </a:extLst>
          </p:cNvPr>
          <p:cNvPicPr>
            <a:picLocks noGrp="1" noChangeAspect="1"/>
          </p:cNvPicPr>
          <p:nvPr>
            <p:ph type="pic" idx="1"/>
          </p:nvPr>
        </p:nvPicPr>
        <p:blipFill rotWithShape="1">
          <a:blip r:embed="rId2"/>
          <a:srcRect t="-374" b="-23"/>
          <a:stretch/>
        </p:blipFill>
        <p:spPr>
          <a:xfrm>
            <a:off x="6760563" y="202367"/>
            <a:ext cx="4262203" cy="6430781"/>
          </a:xfrm>
        </p:spPr>
      </p:pic>
      <p:sp>
        <p:nvSpPr>
          <p:cNvPr id="4" name="Text Placeholder 3">
            <a:extLst>
              <a:ext uri="{FF2B5EF4-FFF2-40B4-BE49-F238E27FC236}">
                <a16:creationId xmlns:a16="http://schemas.microsoft.com/office/drawing/2014/main" id="{1156B9CD-C801-47B7-90F3-CE284353509A}"/>
              </a:ext>
            </a:extLst>
          </p:cNvPr>
          <p:cNvSpPr>
            <a:spLocks noGrp="1"/>
          </p:cNvSpPr>
          <p:nvPr>
            <p:ph type="body" sz="half" idx="2"/>
          </p:nvPr>
        </p:nvSpPr>
        <p:spPr/>
        <p:txBody>
          <a:bodyPr/>
          <a:lstStyle/>
          <a:p>
            <a:r>
              <a:rPr lang="en-US" dirty="0"/>
              <a:t>Worth 2 points</a:t>
            </a:r>
          </a:p>
        </p:txBody>
      </p:sp>
    </p:spTree>
    <p:extLst>
      <p:ext uri="{BB962C8B-B14F-4D97-AF65-F5344CB8AC3E}">
        <p14:creationId xmlns:p14="http://schemas.microsoft.com/office/powerpoint/2010/main" val="2343418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2D8CD-E7E3-4299-B2AE-683CB8450919}"/>
              </a:ext>
            </a:extLst>
          </p:cNvPr>
          <p:cNvSpPr>
            <a:spLocks noGrp="1"/>
          </p:cNvSpPr>
          <p:nvPr>
            <p:ph type="title"/>
          </p:nvPr>
        </p:nvSpPr>
        <p:spPr/>
        <p:txBody>
          <a:bodyPr/>
          <a:lstStyle/>
          <a:p>
            <a:r>
              <a:rPr lang="en-US" dirty="0"/>
              <a:t>Scoring</a:t>
            </a:r>
          </a:p>
        </p:txBody>
      </p:sp>
      <p:sp>
        <p:nvSpPr>
          <p:cNvPr id="3" name="Content Placeholder 2">
            <a:extLst>
              <a:ext uri="{FF2B5EF4-FFF2-40B4-BE49-F238E27FC236}">
                <a16:creationId xmlns:a16="http://schemas.microsoft.com/office/drawing/2014/main" id="{928340A0-9346-4BB8-9062-D5E4663DDC20}"/>
              </a:ext>
            </a:extLst>
          </p:cNvPr>
          <p:cNvSpPr>
            <a:spLocks noGrp="1"/>
          </p:cNvSpPr>
          <p:nvPr>
            <p:ph idx="1"/>
          </p:nvPr>
        </p:nvSpPr>
        <p:spPr/>
        <p:txBody>
          <a:bodyPr/>
          <a:lstStyle/>
          <a:p>
            <a:r>
              <a:rPr lang="en-US" dirty="0"/>
              <a:t>Scrimmage Mode</a:t>
            </a:r>
          </a:p>
          <a:p>
            <a:pPr lvl="1"/>
            <a:r>
              <a:rPr lang="en-US" dirty="0"/>
              <a:t>Upon the scoring delta reaching 28 points, the losing team will be offered scrimmage mode. Scrimmage mode includes:</a:t>
            </a:r>
          </a:p>
          <a:p>
            <a:pPr lvl="2"/>
            <a:r>
              <a:rPr lang="en-US" dirty="0"/>
              <a:t>3 sets of consecutive offensive downs (if the losing team gains a first down, this will be treated as 4 sets)</a:t>
            </a:r>
          </a:p>
          <a:p>
            <a:pPr lvl="2"/>
            <a:r>
              <a:rPr lang="en-US" dirty="0"/>
              <a:t>Upon the losing team scoring, the game will be over</a:t>
            </a:r>
          </a:p>
          <a:p>
            <a:pPr lvl="2"/>
            <a:r>
              <a:rPr lang="en-US" dirty="0"/>
              <a:t>If they do not score at the end of 3 sets of downs, the game will be over</a:t>
            </a:r>
          </a:p>
          <a:p>
            <a:pPr lvl="2"/>
            <a:r>
              <a:rPr lang="en-US" dirty="0"/>
              <a:t>All turnovers will be blown dead and the ball will be returned to the losing team</a:t>
            </a:r>
          </a:p>
          <a:p>
            <a:pPr lvl="1"/>
            <a:r>
              <a:rPr lang="en-US" dirty="0"/>
              <a:t>In a playoff game, a 28-point delta will be treated as mercy rule and the game will be over</a:t>
            </a:r>
          </a:p>
        </p:txBody>
      </p:sp>
    </p:spTree>
    <p:extLst>
      <p:ext uri="{BB962C8B-B14F-4D97-AF65-F5344CB8AC3E}">
        <p14:creationId xmlns:p14="http://schemas.microsoft.com/office/powerpoint/2010/main" val="230708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D71CC-9208-42CB-802E-5ABC00322FC5}"/>
              </a:ext>
            </a:extLst>
          </p:cNvPr>
          <p:cNvSpPr>
            <a:spLocks noGrp="1"/>
          </p:cNvSpPr>
          <p:nvPr>
            <p:ph type="title"/>
          </p:nvPr>
        </p:nvSpPr>
        <p:spPr/>
        <p:txBody>
          <a:bodyPr/>
          <a:lstStyle/>
          <a:p>
            <a:r>
              <a:rPr lang="en-US" dirty="0"/>
              <a:t>The Passing Game</a:t>
            </a:r>
          </a:p>
        </p:txBody>
      </p:sp>
      <p:sp>
        <p:nvSpPr>
          <p:cNvPr id="3" name="Text Placeholder 2">
            <a:extLst>
              <a:ext uri="{FF2B5EF4-FFF2-40B4-BE49-F238E27FC236}">
                <a16:creationId xmlns:a16="http://schemas.microsoft.com/office/drawing/2014/main" id="{04795195-3D37-4110-91A4-E464F62D01C6}"/>
              </a:ext>
            </a:extLst>
          </p:cNvPr>
          <p:cNvSpPr>
            <a:spLocks noGrp="1"/>
          </p:cNvSpPr>
          <p:nvPr>
            <p:ph type="body" idx="1"/>
          </p:nvPr>
        </p:nvSpPr>
        <p:spPr/>
        <p:txBody>
          <a:bodyPr/>
          <a:lstStyle/>
          <a:p>
            <a:r>
              <a:rPr lang="en-US" dirty="0"/>
              <a:t>Section 5 </a:t>
            </a:r>
          </a:p>
        </p:txBody>
      </p:sp>
    </p:spTree>
    <p:extLst>
      <p:ext uri="{BB962C8B-B14F-4D97-AF65-F5344CB8AC3E}">
        <p14:creationId xmlns:p14="http://schemas.microsoft.com/office/powerpoint/2010/main" val="3252855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EB8CD-D187-4AC9-9234-135735CF34B9}"/>
              </a:ext>
            </a:extLst>
          </p:cNvPr>
          <p:cNvSpPr>
            <a:spLocks noGrp="1"/>
          </p:cNvSpPr>
          <p:nvPr>
            <p:ph type="title"/>
          </p:nvPr>
        </p:nvSpPr>
        <p:spPr/>
        <p:txBody>
          <a:bodyPr/>
          <a:lstStyle/>
          <a:p>
            <a:r>
              <a:rPr lang="en-US" dirty="0"/>
              <a:t>Forward Passes</a:t>
            </a:r>
          </a:p>
        </p:txBody>
      </p:sp>
      <p:sp>
        <p:nvSpPr>
          <p:cNvPr id="3" name="Content Placeholder 2">
            <a:extLst>
              <a:ext uri="{FF2B5EF4-FFF2-40B4-BE49-F238E27FC236}">
                <a16:creationId xmlns:a16="http://schemas.microsoft.com/office/drawing/2014/main" id="{79EC2C48-6A74-4A80-B702-F7D76D4AB72C}"/>
              </a:ext>
            </a:extLst>
          </p:cNvPr>
          <p:cNvSpPr>
            <a:spLocks noGrp="1"/>
          </p:cNvSpPr>
          <p:nvPr>
            <p:ph idx="1"/>
          </p:nvPr>
        </p:nvSpPr>
        <p:spPr/>
        <p:txBody>
          <a:bodyPr/>
          <a:lstStyle/>
          <a:p>
            <a:r>
              <a:rPr lang="en-US" dirty="0"/>
              <a:t>All passes must be forward and beyond the LOS</a:t>
            </a:r>
          </a:p>
          <a:p>
            <a:pPr lvl="1"/>
            <a:r>
              <a:rPr lang="en-US" dirty="0"/>
              <a:t>Forward passes behind the line of scrimmage, </a:t>
            </a:r>
            <a:r>
              <a:rPr lang="en-US" u="sng" dirty="0"/>
              <a:t>whether they are received or not</a:t>
            </a:r>
            <a:r>
              <a:rPr lang="en-US" dirty="0"/>
              <a:t>, are considered an illegal forward pass</a:t>
            </a:r>
          </a:p>
          <a:p>
            <a:pPr lvl="1"/>
            <a:r>
              <a:rPr lang="en-US" dirty="0"/>
              <a:t>Any forward pass thrown while the passer is beyond the LOS is an illegal forward pass</a:t>
            </a:r>
          </a:p>
          <a:p>
            <a:pPr lvl="1"/>
            <a:r>
              <a:rPr lang="en-US" dirty="0"/>
              <a:t>Illegal Forward Pass – 5-yard penalty, loss of down</a:t>
            </a:r>
          </a:p>
          <a:p>
            <a:r>
              <a:rPr lang="en-US" dirty="0"/>
              <a:t>The passer has 7 seconds (5 seconds in 13-14) to release the ball, or the play will be blown dead </a:t>
            </a:r>
          </a:p>
          <a:p>
            <a:r>
              <a:rPr lang="en-US" dirty="0"/>
              <a:t>Shovel passes are allowed</a:t>
            </a:r>
          </a:p>
        </p:txBody>
      </p:sp>
    </p:spTree>
    <p:extLst>
      <p:ext uri="{BB962C8B-B14F-4D97-AF65-F5344CB8AC3E}">
        <p14:creationId xmlns:p14="http://schemas.microsoft.com/office/powerpoint/2010/main" val="16660181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AAD71-9216-490E-A322-3C3B91D0878D}"/>
              </a:ext>
            </a:extLst>
          </p:cNvPr>
          <p:cNvSpPr>
            <a:spLocks noGrp="1"/>
          </p:cNvSpPr>
          <p:nvPr>
            <p:ph type="title"/>
          </p:nvPr>
        </p:nvSpPr>
        <p:spPr/>
        <p:txBody>
          <a:bodyPr/>
          <a:lstStyle/>
          <a:p>
            <a:r>
              <a:rPr lang="en-US" dirty="0"/>
              <a:t>Illegal Forward Pass</a:t>
            </a:r>
          </a:p>
        </p:txBody>
      </p:sp>
      <p:pic>
        <p:nvPicPr>
          <p:cNvPr id="6" name="Picture Placeholder 5">
            <a:extLst>
              <a:ext uri="{FF2B5EF4-FFF2-40B4-BE49-F238E27FC236}">
                <a16:creationId xmlns:a16="http://schemas.microsoft.com/office/drawing/2014/main" id="{28571634-4D06-4C55-B1BC-05545B8CB8E4}"/>
              </a:ext>
            </a:extLst>
          </p:cNvPr>
          <p:cNvPicPr>
            <a:picLocks noGrp="1" noChangeAspect="1"/>
          </p:cNvPicPr>
          <p:nvPr>
            <p:ph type="pic" idx="1"/>
          </p:nvPr>
        </p:nvPicPr>
        <p:blipFill>
          <a:blip r:embed="rId2"/>
          <a:srcRect l="1447" r="1447"/>
          <a:stretch>
            <a:fillRect/>
          </a:stretch>
        </p:blipFill>
        <p:spPr/>
      </p:pic>
      <p:sp>
        <p:nvSpPr>
          <p:cNvPr id="4" name="Text Placeholder 3">
            <a:extLst>
              <a:ext uri="{FF2B5EF4-FFF2-40B4-BE49-F238E27FC236}">
                <a16:creationId xmlns:a16="http://schemas.microsoft.com/office/drawing/2014/main" id="{3EAEB309-AD16-4B58-9F5A-CE9E7ECD4D7D}"/>
              </a:ext>
            </a:extLst>
          </p:cNvPr>
          <p:cNvSpPr>
            <a:spLocks noGrp="1"/>
          </p:cNvSpPr>
          <p:nvPr>
            <p:ph type="body" sz="half" idx="2"/>
          </p:nvPr>
        </p:nvSpPr>
        <p:spPr/>
        <p:txBody>
          <a:bodyPr/>
          <a:lstStyle/>
          <a:p>
            <a:r>
              <a:rPr lang="en-US" dirty="0"/>
              <a:t>5-yard penalty, loss of down</a:t>
            </a:r>
          </a:p>
        </p:txBody>
      </p:sp>
    </p:spTree>
    <p:extLst>
      <p:ext uri="{BB962C8B-B14F-4D97-AF65-F5344CB8AC3E}">
        <p14:creationId xmlns:p14="http://schemas.microsoft.com/office/powerpoint/2010/main" val="6735676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81325-6513-4BFE-BF7C-0E2FDEB5A4D8}"/>
              </a:ext>
            </a:extLst>
          </p:cNvPr>
          <p:cNvSpPr>
            <a:spLocks noGrp="1"/>
          </p:cNvSpPr>
          <p:nvPr>
            <p:ph type="title"/>
          </p:nvPr>
        </p:nvSpPr>
        <p:spPr/>
        <p:txBody>
          <a:bodyPr/>
          <a:lstStyle/>
          <a:p>
            <a:r>
              <a:rPr lang="en-US" dirty="0"/>
              <a:t>Receiving</a:t>
            </a:r>
          </a:p>
        </p:txBody>
      </p:sp>
      <p:sp>
        <p:nvSpPr>
          <p:cNvPr id="3" name="Content Placeholder 2">
            <a:extLst>
              <a:ext uri="{FF2B5EF4-FFF2-40B4-BE49-F238E27FC236}">
                <a16:creationId xmlns:a16="http://schemas.microsoft.com/office/drawing/2014/main" id="{CFACC9F3-48B1-4A36-A00F-FD0A66CF1B23}"/>
              </a:ext>
            </a:extLst>
          </p:cNvPr>
          <p:cNvSpPr>
            <a:spLocks noGrp="1"/>
          </p:cNvSpPr>
          <p:nvPr>
            <p:ph idx="1"/>
          </p:nvPr>
        </p:nvSpPr>
        <p:spPr/>
        <p:txBody>
          <a:bodyPr/>
          <a:lstStyle/>
          <a:p>
            <a:r>
              <a:rPr lang="en-US" dirty="0"/>
              <a:t>All players are eligible to receive a pass</a:t>
            </a:r>
          </a:p>
          <a:p>
            <a:r>
              <a:rPr lang="en-US" dirty="0"/>
              <a:t>A legal catch is defined as a player possessing a forward pass, beyond the line of scrimmage. Caveats:</a:t>
            </a:r>
          </a:p>
          <a:p>
            <a:pPr lvl="1"/>
            <a:r>
              <a:rPr lang="en-US" dirty="0"/>
              <a:t>Player must have at least 1 foot in bounds</a:t>
            </a:r>
          </a:p>
          <a:p>
            <a:pPr lvl="1"/>
            <a:r>
              <a:rPr lang="en-US" dirty="0"/>
              <a:t>If player begins process of the catch while in the air, they must survive the ground with possession</a:t>
            </a:r>
          </a:p>
          <a:p>
            <a:pPr lvl="1"/>
            <a:r>
              <a:rPr lang="en-US" dirty="0"/>
              <a:t>In the case of simultaneous possession by offense and defense, possession is awarded to the offense</a:t>
            </a:r>
          </a:p>
        </p:txBody>
      </p:sp>
      <p:pic>
        <p:nvPicPr>
          <p:cNvPr id="5" name="Picture 4" descr="A picture containing grass, outdoor, person, baseball&#10;&#10;Description automatically generated">
            <a:extLst>
              <a:ext uri="{FF2B5EF4-FFF2-40B4-BE49-F238E27FC236}">
                <a16:creationId xmlns:a16="http://schemas.microsoft.com/office/drawing/2014/main" id="{FC27913A-517F-4F8D-AFA7-2798C451D0F3}"/>
              </a:ext>
            </a:extLst>
          </p:cNvPr>
          <p:cNvPicPr>
            <a:picLocks noChangeAspect="1"/>
          </p:cNvPicPr>
          <p:nvPr/>
        </p:nvPicPr>
        <p:blipFill>
          <a:blip r:embed="rId2"/>
          <a:stretch>
            <a:fillRect/>
          </a:stretch>
        </p:blipFill>
        <p:spPr>
          <a:xfrm>
            <a:off x="7465102" y="5050036"/>
            <a:ext cx="3507698" cy="1634727"/>
          </a:xfrm>
          <a:prstGeom prst="rect">
            <a:avLst/>
          </a:prstGeom>
        </p:spPr>
      </p:pic>
    </p:spTree>
    <p:extLst>
      <p:ext uri="{BB962C8B-B14F-4D97-AF65-F5344CB8AC3E}">
        <p14:creationId xmlns:p14="http://schemas.microsoft.com/office/powerpoint/2010/main" val="251807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20BEC-3F6D-42D4-A401-7B925CBD2C0D}"/>
              </a:ext>
            </a:extLst>
          </p:cNvPr>
          <p:cNvSpPr>
            <a:spLocks noGrp="1"/>
          </p:cNvSpPr>
          <p:nvPr>
            <p:ph type="title"/>
          </p:nvPr>
        </p:nvSpPr>
        <p:spPr/>
        <p:txBody>
          <a:bodyPr/>
          <a:lstStyle/>
          <a:p>
            <a:r>
              <a:rPr lang="en-US" dirty="0"/>
              <a:t>Coaches</a:t>
            </a:r>
          </a:p>
        </p:txBody>
      </p:sp>
      <p:sp>
        <p:nvSpPr>
          <p:cNvPr id="3" name="Text Placeholder 2">
            <a:extLst>
              <a:ext uri="{FF2B5EF4-FFF2-40B4-BE49-F238E27FC236}">
                <a16:creationId xmlns:a16="http://schemas.microsoft.com/office/drawing/2014/main" id="{23C219CF-F29A-4857-9D9B-B4EAA6DBCE1A}"/>
              </a:ext>
            </a:extLst>
          </p:cNvPr>
          <p:cNvSpPr>
            <a:spLocks noGrp="1"/>
          </p:cNvSpPr>
          <p:nvPr>
            <p:ph type="body" idx="1"/>
          </p:nvPr>
        </p:nvSpPr>
        <p:spPr/>
        <p:txBody>
          <a:bodyPr/>
          <a:lstStyle/>
          <a:p>
            <a:r>
              <a:rPr lang="en-US" dirty="0"/>
              <a:t>Section 6</a:t>
            </a:r>
          </a:p>
        </p:txBody>
      </p:sp>
    </p:spTree>
    <p:extLst>
      <p:ext uri="{BB962C8B-B14F-4D97-AF65-F5344CB8AC3E}">
        <p14:creationId xmlns:p14="http://schemas.microsoft.com/office/powerpoint/2010/main" val="1593294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77810-F4C4-4E45-94A6-79A95629CA76}"/>
              </a:ext>
            </a:extLst>
          </p:cNvPr>
          <p:cNvSpPr>
            <a:spLocks noGrp="1"/>
          </p:cNvSpPr>
          <p:nvPr>
            <p:ph type="title"/>
          </p:nvPr>
        </p:nvSpPr>
        <p:spPr/>
        <p:txBody>
          <a:bodyPr/>
          <a:lstStyle/>
          <a:p>
            <a:r>
              <a:rPr lang="en-US" dirty="0"/>
              <a:t>Coaches</a:t>
            </a:r>
          </a:p>
        </p:txBody>
      </p:sp>
      <p:sp>
        <p:nvSpPr>
          <p:cNvPr id="3" name="Content Placeholder 2">
            <a:extLst>
              <a:ext uri="{FF2B5EF4-FFF2-40B4-BE49-F238E27FC236}">
                <a16:creationId xmlns:a16="http://schemas.microsoft.com/office/drawing/2014/main" id="{B39C4179-8891-4E40-846D-7B7FCD73B920}"/>
              </a:ext>
            </a:extLst>
          </p:cNvPr>
          <p:cNvSpPr>
            <a:spLocks noGrp="1"/>
          </p:cNvSpPr>
          <p:nvPr>
            <p:ph idx="1"/>
          </p:nvPr>
        </p:nvSpPr>
        <p:spPr/>
        <p:txBody>
          <a:bodyPr>
            <a:normAutofit fontScale="92500" lnSpcReduction="10000"/>
          </a:bodyPr>
          <a:lstStyle/>
          <a:p>
            <a:r>
              <a:rPr lang="en-US" dirty="0"/>
              <a:t>Coaches must be on the sidelines at all times</a:t>
            </a:r>
          </a:p>
          <a:p>
            <a:pPr lvl="1"/>
            <a:r>
              <a:rPr lang="en-US" dirty="0"/>
              <a:t>Exceptions: 7-8 division, 5-6 division. 1 coach on the field, away from the play</a:t>
            </a:r>
          </a:p>
          <a:p>
            <a:r>
              <a:rPr lang="en-US" dirty="0"/>
              <a:t>The Head Coach will be the one who will communicate with referees at all times</a:t>
            </a:r>
          </a:p>
          <a:p>
            <a:pPr lvl="1"/>
            <a:r>
              <a:rPr lang="en-US" dirty="0"/>
              <a:t>Head Coaches may ask for rule clarification, ask about a specific call, politely discuss rules with officials</a:t>
            </a:r>
          </a:p>
          <a:p>
            <a:pPr lvl="1"/>
            <a:r>
              <a:rPr lang="en-US" u="sng" dirty="0"/>
              <a:t>Any</a:t>
            </a:r>
            <a:r>
              <a:rPr lang="en-US" dirty="0"/>
              <a:t> other sideline personnel do not have these same privileges with officials</a:t>
            </a:r>
            <a:endParaRPr lang="en-US" u="sng" dirty="0"/>
          </a:p>
          <a:p>
            <a:pPr marL="0" indent="0">
              <a:buNone/>
            </a:pPr>
            <a:r>
              <a:rPr lang="en-US" b="1" dirty="0"/>
              <a:t>What we do not accept from coaches (or any sideline personnel):</a:t>
            </a:r>
          </a:p>
          <a:p>
            <a:r>
              <a:rPr lang="en-US" dirty="0"/>
              <a:t>Swearing/offensive language</a:t>
            </a:r>
          </a:p>
          <a:p>
            <a:r>
              <a:rPr lang="en-US" dirty="0"/>
              <a:t>Personal attacks (verbal and physical)</a:t>
            </a:r>
          </a:p>
          <a:p>
            <a:r>
              <a:rPr lang="en-US" dirty="0"/>
              <a:t>Taunting</a:t>
            </a:r>
          </a:p>
        </p:txBody>
      </p:sp>
    </p:spTree>
    <p:extLst>
      <p:ext uri="{BB962C8B-B14F-4D97-AF65-F5344CB8AC3E}">
        <p14:creationId xmlns:p14="http://schemas.microsoft.com/office/powerpoint/2010/main" val="3102881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2CCD7-2BE2-4050-A05F-011BBFB4C7BE}"/>
              </a:ext>
            </a:extLst>
          </p:cNvPr>
          <p:cNvSpPr>
            <a:spLocks noGrp="1"/>
          </p:cNvSpPr>
          <p:nvPr>
            <p:ph type="title"/>
          </p:nvPr>
        </p:nvSpPr>
        <p:spPr>
          <a:xfrm>
            <a:off x="723899" y="685800"/>
            <a:ext cx="4545143" cy="2157884"/>
          </a:xfrm>
        </p:spPr>
        <p:txBody>
          <a:bodyPr/>
          <a:lstStyle/>
          <a:p>
            <a:r>
              <a:rPr lang="en-US" dirty="0"/>
              <a:t>Unsportsmanlike Conduct</a:t>
            </a:r>
          </a:p>
        </p:txBody>
      </p:sp>
      <p:sp>
        <p:nvSpPr>
          <p:cNvPr id="4" name="Text Placeholder 3">
            <a:extLst>
              <a:ext uri="{FF2B5EF4-FFF2-40B4-BE49-F238E27FC236}">
                <a16:creationId xmlns:a16="http://schemas.microsoft.com/office/drawing/2014/main" id="{ABC04F33-5AFC-4A00-B3CB-2C2B6AE9010D}"/>
              </a:ext>
            </a:extLst>
          </p:cNvPr>
          <p:cNvSpPr>
            <a:spLocks noGrp="1"/>
          </p:cNvSpPr>
          <p:nvPr>
            <p:ph type="body" sz="half" idx="2"/>
          </p:nvPr>
        </p:nvSpPr>
        <p:spPr/>
        <p:txBody>
          <a:bodyPr/>
          <a:lstStyle/>
          <a:p>
            <a:r>
              <a:rPr lang="en-US" dirty="0"/>
              <a:t>10-yard foul from LOS. Loss of down or automatic first down</a:t>
            </a:r>
          </a:p>
        </p:txBody>
      </p:sp>
      <p:pic>
        <p:nvPicPr>
          <p:cNvPr id="5" name="Picture Placeholder 5" descr="A picture containing player&#10;&#10;Description automatically generated">
            <a:extLst>
              <a:ext uri="{FF2B5EF4-FFF2-40B4-BE49-F238E27FC236}">
                <a16:creationId xmlns:a16="http://schemas.microsoft.com/office/drawing/2014/main" id="{B7397179-A7F1-4EA9-9C79-F576AF22A013}"/>
              </a:ext>
            </a:extLst>
          </p:cNvPr>
          <p:cNvPicPr>
            <a:picLocks noGrp="1" noChangeAspect="1"/>
          </p:cNvPicPr>
          <p:nvPr>
            <p:ph type="pic" idx="1"/>
          </p:nvPr>
        </p:nvPicPr>
        <p:blipFill>
          <a:blip r:embed="rId2"/>
          <a:srcRect l="1447" r="1447"/>
          <a:stretch>
            <a:fillRect/>
          </a:stretch>
        </p:blipFill>
        <p:spPr>
          <a:xfrm>
            <a:off x="5532438" y="0"/>
            <a:ext cx="6659562" cy="6858000"/>
          </a:xfrm>
        </p:spPr>
      </p:pic>
    </p:spTree>
    <p:extLst>
      <p:ext uri="{BB962C8B-B14F-4D97-AF65-F5344CB8AC3E}">
        <p14:creationId xmlns:p14="http://schemas.microsoft.com/office/powerpoint/2010/main" val="705644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61F9C-0C54-45EB-8F9C-AC5A538E5E5F}"/>
              </a:ext>
            </a:extLst>
          </p:cNvPr>
          <p:cNvSpPr>
            <a:spLocks noGrp="1"/>
          </p:cNvSpPr>
          <p:nvPr>
            <p:ph type="title"/>
          </p:nvPr>
        </p:nvSpPr>
        <p:spPr/>
        <p:txBody>
          <a:bodyPr/>
          <a:lstStyle/>
          <a:p>
            <a:r>
              <a:rPr lang="en-US" dirty="0"/>
              <a:t>Coaches</a:t>
            </a:r>
          </a:p>
        </p:txBody>
      </p:sp>
      <p:sp>
        <p:nvSpPr>
          <p:cNvPr id="3" name="Content Placeholder 2">
            <a:extLst>
              <a:ext uri="{FF2B5EF4-FFF2-40B4-BE49-F238E27FC236}">
                <a16:creationId xmlns:a16="http://schemas.microsoft.com/office/drawing/2014/main" id="{93BE3E86-8DC7-49B2-85F8-AA4B7FEEFED4}"/>
              </a:ext>
            </a:extLst>
          </p:cNvPr>
          <p:cNvSpPr>
            <a:spLocks noGrp="1"/>
          </p:cNvSpPr>
          <p:nvPr>
            <p:ph idx="1"/>
          </p:nvPr>
        </p:nvSpPr>
        <p:spPr/>
        <p:txBody>
          <a:bodyPr>
            <a:normAutofit/>
          </a:bodyPr>
          <a:lstStyle/>
          <a:p>
            <a:pPr marL="0" indent="0">
              <a:buNone/>
            </a:pPr>
            <a:r>
              <a:rPr lang="en-US" b="1" dirty="0"/>
              <a:t>DO:</a:t>
            </a:r>
          </a:p>
          <a:p>
            <a:r>
              <a:rPr lang="en-US" dirty="0"/>
              <a:t>Stop the game at any time if a sideline is getting out of control and bring over Mike</a:t>
            </a:r>
          </a:p>
          <a:p>
            <a:pPr lvl="1"/>
            <a:r>
              <a:rPr lang="en-US" dirty="0"/>
              <a:t>Head Coaches may, at any time, call a time out to bring Mike over</a:t>
            </a:r>
          </a:p>
          <a:p>
            <a:r>
              <a:rPr lang="en-US" dirty="0"/>
              <a:t>Be diplomatic in responses to coaches when discussing rules</a:t>
            </a:r>
          </a:p>
          <a:p>
            <a:pPr marL="0" indent="0">
              <a:buNone/>
            </a:pPr>
            <a:endParaRPr lang="en-US" b="1" dirty="0"/>
          </a:p>
          <a:p>
            <a:pPr marL="0" indent="0">
              <a:buNone/>
            </a:pPr>
            <a:r>
              <a:rPr lang="en-US" b="1" dirty="0"/>
              <a:t>DON’T:</a:t>
            </a:r>
          </a:p>
          <a:p>
            <a:r>
              <a:rPr lang="en-US" dirty="0"/>
              <a:t>Engage in arguing with coaches</a:t>
            </a:r>
          </a:p>
          <a:p>
            <a:r>
              <a:rPr lang="en-US" dirty="0"/>
              <a:t>View any videos of plays that coaches or parents attempt to show you</a:t>
            </a:r>
          </a:p>
        </p:txBody>
      </p:sp>
    </p:spTree>
    <p:extLst>
      <p:ext uri="{BB962C8B-B14F-4D97-AF65-F5344CB8AC3E}">
        <p14:creationId xmlns:p14="http://schemas.microsoft.com/office/powerpoint/2010/main" val="17532259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49F2B-2F66-484F-A7D5-E0652A9BDC9F}"/>
              </a:ext>
            </a:extLst>
          </p:cNvPr>
          <p:cNvSpPr>
            <a:spLocks noGrp="1"/>
          </p:cNvSpPr>
          <p:nvPr>
            <p:ph type="title"/>
          </p:nvPr>
        </p:nvSpPr>
        <p:spPr/>
        <p:txBody>
          <a:bodyPr/>
          <a:lstStyle/>
          <a:p>
            <a:r>
              <a:rPr lang="en-US" dirty="0"/>
              <a:t>Offensive Fouls</a:t>
            </a:r>
          </a:p>
        </p:txBody>
      </p:sp>
      <p:sp>
        <p:nvSpPr>
          <p:cNvPr id="3" name="Text Placeholder 2">
            <a:extLst>
              <a:ext uri="{FF2B5EF4-FFF2-40B4-BE49-F238E27FC236}">
                <a16:creationId xmlns:a16="http://schemas.microsoft.com/office/drawing/2014/main" id="{B570BE5F-876B-410B-9A03-3ED8278B3909}"/>
              </a:ext>
            </a:extLst>
          </p:cNvPr>
          <p:cNvSpPr>
            <a:spLocks noGrp="1"/>
          </p:cNvSpPr>
          <p:nvPr>
            <p:ph type="body" idx="1"/>
          </p:nvPr>
        </p:nvSpPr>
        <p:spPr/>
        <p:txBody>
          <a:bodyPr/>
          <a:lstStyle/>
          <a:p>
            <a:r>
              <a:rPr lang="en-US" dirty="0"/>
              <a:t>Section 7</a:t>
            </a:r>
          </a:p>
        </p:txBody>
      </p:sp>
    </p:spTree>
    <p:extLst>
      <p:ext uri="{BB962C8B-B14F-4D97-AF65-F5344CB8AC3E}">
        <p14:creationId xmlns:p14="http://schemas.microsoft.com/office/powerpoint/2010/main" val="40068322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47B6C-E898-4113-9711-9BB367B92EDF}"/>
              </a:ext>
            </a:extLst>
          </p:cNvPr>
          <p:cNvSpPr>
            <a:spLocks noGrp="1"/>
          </p:cNvSpPr>
          <p:nvPr>
            <p:ph type="title"/>
          </p:nvPr>
        </p:nvSpPr>
        <p:spPr/>
        <p:txBody>
          <a:bodyPr/>
          <a:lstStyle/>
          <a:p>
            <a:r>
              <a:rPr lang="en-US" dirty="0"/>
              <a:t>Offensive Fouls</a:t>
            </a:r>
          </a:p>
        </p:txBody>
      </p:sp>
      <p:sp>
        <p:nvSpPr>
          <p:cNvPr id="3" name="Content Placeholder 2">
            <a:extLst>
              <a:ext uri="{FF2B5EF4-FFF2-40B4-BE49-F238E27FC236}">
                <a16:creationId xmlns:a16="http://schemas.microsoft.com/office/drawing/2014/main" id="{DA2EBD0F-3C07-484A-9FEB-4F053C045184}"/>
              </a:ext>
            </a:extLst>
          </p:cNvPr>
          <p:cNvSpPr>
            <a:spLocks noGrp="1"/>
          </p:cNvSpPr>
          <p:nvPr>
            <p:ph idx="1"/>
          </p:nvPr>
        </p:nvSpPr>
        <p:spPr/>
        <p:txBody>
          <a:bodyPr>
            <a:normAutofit lnSpcReduction="10000"/>
          </a:bodyPr>
          <a:lstStyle/>
          <a:p>
            <a:pPr marL="0" indent="0">
              <a:buNone/>
            </a:pPr>
            <a:r>
              <a:rPr lang="en-US" b="1" dirty="0"/>
              <a:t>Spot Fouls:</a:t>
            </a:r>
          </a:p>
          <a:p>
            <a:r>
              <a:rPr lang="en-US" dirty="0"/>
              <a:t>Blocking – 10 yards, loss of down</a:t>
            </a:r>
          </a:p>
          <a:p>
            <a:pPr lvl="1"/>
            <a:r>
              <a:rPr lang="en-US" dirty="0"/>
              <a:t>Philosophy: any offensive player that is in motion and materially impeding defenders in relation to the ball carrier</a:t>
            </a:r>
          </a:p>
          <a:p>
            <a:r>
              <a:rPr lang="en-US" dirty="0"/>
              <a:t>Charging – 10 yards, loss of down</a:t>
            </a:r>
          </a:p>
          <a:p>
            <a:pPr lvl="1"/>
            <a:r>
              <a:rPr lang="en-US" dirty="0"/>
              <a:t>Philosophy: any offensive player that makes a clear and obvious attempt to advance the ball by contacting a defender instead of avoiding them</a:t>
            </a:r>
          </a:p>
          <a:p>
            <a:r>
              <a:rPr lang="en-US" dirty="0"/>
              <a:t>Flag guarding – 10 yards, loss of down</a:t>
            </a:r>
          </a:p>
          <a:p>
            <a:pPr lvl="1"/>
            <a:r>
              <a:rPr lang="en-US" dirty="0"/>
              <a:t>Philosophy: any motion made by the ball carrier that directly and physically blocks the defender’s hands from pulling their flag</a:t>
            </a:r>
          </a:p>
        </p:txBody>
      </p:sp>
    </p:spTree>
    <p:extLst>
      <p:ext uri="{BB962C8B-B14F-4D97-AF65-F5344CB8AC3E}">
        <p14:creationId xmlns:p14="http://schemas.microsoft.com/office/powerpoint/2010/main" val="471039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126D7-C9C2-48B6-A00B-D6C137D3AC6C}"/>
              </a:ext>
            </a:extLst>
          </p:cNvPr>
          <p:cNvSpPr>
            <a:spLocks noGrp="1"/>
          </p:cNvSpPr>
          <p:nvPr>
            <p:ph type="title"/>
          </p:nvPr>
        </p:nvSpPr>
        <p:spPr/>
        <p:txBody>
          <a:bodyPr/>
          <a:lstStyle/>
          <a:p>
            <a:r>
              <a:rPr lang="en-US" dirty="0"/>
              <a:t>Blocking</a:t>
            </a:r>
          </a:p>
        </p:txBody>
      </p:sp>
      <p:pic>
        <p:nvPicPr>
          <p:cNvPr id="8" name="Picture Placeholder 7" descr="A picture containing clothing&#10;&#10;Description automatically generated">
            <a:extLst>
              <a:ext uri="{FF2B5EF4-FFF2-40B4-BE49-F238E27FC236}">
                <a16:creationId xmlns:a16="http://schemas.microsoft.com/office/drawing/2014/main" id="{2D4474D4-6CA1-4335-A51E-08E82CC77310}"/>
              </a:ext>
            </a:extLst>
          </p:cNvPr>
          <p:cNvPicPr>
            <a:picLocks noGrp="1" noChangeAspect="1"/>
          </p:cNvPicPr>
          <p:nvPr>
            <p:ph type="pic" idx="1"/>
          </p:nvPr>
        </p:nvPicPr>
        <p:blipFill rotWithShape="1">
          <a:blip r:embed="rId2"/>
          <a:srcRect l="-778" t="107" r="778" b="63127"/>
          <a:stretch/>
        </p:blipFill>
        <p:spPr>
          <a:xfrm>
            <a:off x="5549610" y="-1"/>
            <a:ext cx="6642389" cy="6839987"/>
          </a:xfrm>
        </p:spPr>
      </p:pic>
      <p:sp>
        <p:nvSpPr>
          <p:cNvPr id="4" name="Text Placeholder 3">
            <a:extLst>
              <a:ext uri="{FF2B5EF4-FFF2-40B4-BE49-F238E27FC236}">
                <a16:creationId xmlns:a16="http://schemas.microsoft.com/office/drawing/2014/main" id="{2D53EAB8-912B-43FC-AF6B-96D47AB5E0A0}"/>
              </a:ext>
            </a:extLst>
          </p:cNvPr>
          <p:cNvSpPr>
            <a:spLocks noGrp="1"/>
          </p:cNvSpPr>
          <p:nvPr>
            <p:ph type="body" sz="half" idx="2"/>
          </p:nvPr>
        </p:nvSpPr>
        <p:spPr/>
        <p:txBody>
          <a:bodyPr/>
          <a:lstStyle/>
          <a:p>
            <a:r>
              <a:rPr lang="en-US" dirty="0"/>
              <a:t>10-yard penalty, loss of down</a:t>
            </a:r>
          </a:p>
        </p:txBody>
      </p:sp>
    </p:spTree>
    <p:extLst>
      <p:ext uri="{BB962C8B-B14F-4D97-AF65-F5344CB8AC3E}">
        <p14:creationId xmlns:p14="http://schemas.microsoft.com/office/powerpoint/2010/main" val="8524316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3ED7B-8420-488C-80FC-4D7C2938FE59}"/>
              </a:ext>
            </a:extLst>
          </p:cNvPr>
          <p:cNvSpPr>
            <a:spLocks noGrp="1"/>
          </p:cNvSpPr>
          <p:nvPr>
            <p:ph type="title"/>
          </p:nvPr>
        </p:nvSpPr>
        <p:spPr/>
        <p:txBody>
          <a:bodyPr/>
          <a:lstStyle/>
          <a:p>
            <a:r>
              <a:rPr lang="en-US" dirty="0"/>
              <a:t>Charging</a:t>
            </a:r>
          </a:p>
        </p:txBody>
      </p:sp>
      <p:sp>
        <p:nvSpPr>
          <p:cNvPr id="3" name="Picture Placeholder 2">
            <a:extLst>
              <a:ext uri="{FF2B5EF4-FFF2-40B4-BE49-F238E27FC236}">
                <a16:creationId xmlns:a16="http://schemas.microsoft.com/office/drawing/2014/main" id="{C2166DAA-D9AE-499F-87EA-EB7F5569D1C3}"/>
              </a:ext>
            </a:extLst>
          </p:cNvPr>
          <p:cNvSpPr>
            <a:spLocks noGrp="1"/>
          </p:cNvSpPr>
          <p:nvPr>
            <p:ph type="pic" idx="1"/>
          </p:nvPr>
        </p:nvSpPr>
        <p:spPr/>
      </p:sp>
      <p:sp>
        <p:nvSpPr>
          <p:cNvPr id="4" name="Text Placeholder 3">
            <a:extLst>
              <a:ext uri="{FF2B5EF4-FFF2-40B4-BE49-F238E27FC236}">
                <a16:creationId xmlns:a16="http://schemas.microsoft.com/office/drawing/2014/main" id="{03DF3885-D47D-4C82-9A4E-6AFF44367D4C}"/>
              </a:ext>
            </a:extLst>
          </p:cNvPr>
          <p:cNvSpPr>
            <a:spLocks noGrp="1"/>
          </p:cNvSpPr>
          <p:nvPr>
            <p:ph type="body" sz="half" idx="2"/>
          </p:nvPr>
        </p:nvSpPr>
        <p:spPr/>
        <p:txBody>
          <a:bodyPr/>
          <a:lstStyle/>
          <a:p>
            <a:r>
              <a:rPr lang="en-US" dirty="0"/>
              <a:t>10-yard penalty, loss of down</a:t>
            </a:r>
          </a:p>
        </p:txBody>
      </p:sp>
      <p:pic>
        <p:nvPicPr>
          <p:cNvPr id="7" name="Picture 6">
            <a:extLst>
              <a:ext uri="{FF2B5EF4-FFF2-40B4-BE49-F238E27FC236}">
                <a16:creationId xmlns:a16="http://schemas.microsoft.com/office/drawing/2014/main" id="{79063D36-670C-4952-A618-6E2DF63E6413}"/>
              </a:ext>
            </a:extLst>
          </p:cNvPr>
          <p:cNvPicPr>
            <a:picLocks noChangeAspect="1"/>
          </p:cNvPicPr>
          <p:nvPr/>
        </p:nvPicPr>
        <p:blipFill>
          <a:blip r:embed="rId2"/>
          <a:stretch>
            <a:fillRect/>
          </a:stretch>
        </p:blipFill>
        <p:spPr>
          <a:xfrm>
            <a:off x="7712439" y="1812460"/>
            <a:ext cx="2293947" cy="3233080"/>
          </a:xfrm>
          <a:prstGeom prst="rect">
            <a:avLst/>
          </a:prstGeom>
        </p:spPr>
      </p:pic>
    </p:spTree>
    <p:extLst>
      <p:ext uri="{BB962C8B-B14F-4D97-AF65-F5344CB8AC3E}">
        <p14:creationId xmlns:p14="http://schemas.microsoft.com/office/powerpoint/2010/main" val="3941437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D6AD0-61EE-4412-B344-B56837F8D409}"/>
              </a:ext>
            </a:extLst>
          </p:cNvPr>
          <p:cNvSpPr>
            <a:spLocks noGrp="1"/>
          </p:cNvSpPr>
          <p:nvPr>
            <p:ph type="title"/>
          </p:nvPr>
        </p:nvSpPr>
        <p:spPr/>
        <p:txBody>
          <a:bodyPr/>
          <a:lstStyle/>
          <a:p>
            <a:r>
              <a:rPr lang="en-US" dirty="0"/>
              <a:t>Flag Guarding</a:t>
            </a:r>
          </a:p>
        </p:txBody>
      </p:sp>
      <p:sp>
        <p:nvSpPr>
          <p:cNvPr id="3" name="Picture Placeholder 2">
            <a:extLst>
              <a:ext uri="{FF2B5EF4-FFF2-40B4-BE49-F238E27FC236}">
                <a16:creationId xmlns:a16="http://schemas.microsoft.com/office/drawing/2014/main" id="{0059FB5A-6869-4E1E-97C7-EEC145BCB137}"/>
              </a:ext>
            </a:extLst>
          </p:cNvPr>
          <p:cNvSpPr>
            <a:spLocks noGrp="1"/>
          </p:cNvSpPr>
          <p:nvPr>
            <p:ph type="pic" idx="1"/>
          </p:nvPr>
        </p:nvSpPr>
        <p:spPr/>
      </p:sp>
      <p:sp>
        <p:nvSpPr>
          <p:cNvPr id="4" name="Text Placeholder 3">
            <a:extLst>
              <a:ext uri="{FF2B5EF4-FFF2-40B4-BE49-F238E27FC236}">
                <a16:creationId xmlns:a16="http://schemas.microsoft.com/office/drawing/2014/main" id="{1DEC8343-EAFB-4B65-B47D-11EBB9AEFC8C}"/>
              </a:ext>
            </a:extLst>
          </p:cNvPr>
          <p:cNvSpPr>
            <a:spLocks noGrp="1"/>
          </p:cNvSpPr>
          <p:nvPr>
            <p:ph type="body" sz="half" idx="2"/>
          </p:nvPr>
        </p:nvSpPr>
        <p:spPr/>
        <p:txBody>
          <a:bodyPr/>
          <a:lstStyle/>
          <a:p>
            <a:r>
              <a:rPr lang="en-US" dirty="0"/>
              <a:t>10-yard penalty, loss of down</a:t>
            </a:r>
          </a:p>
        </p:txBody>
      </p:sp>
      <p:pic>
        <p:nvPicPr>
          <p:cNvPr id="5" name="Picture 4">
            <a:extLst>
              <a:ext uri="{FF2B5EF4-FFF2-40B4-BE49-F238E27FC236}">
                <a16:creationId xmlns:a16="http://schemas.microsoft.com/office/drawing/2014/main" id="{AC8FC7DE-2A4B-445E-9725-58803258ABC5}"/>
              </a:ext>
            </a:extLst>
          </p:cNvPr>
          <p:cNvPicPr>
            <a:picLocks noChangeAspect="1"/>
          </p:cNvPicPr>
          <p:nvPr/>
        </p:nvPicPr>
        <p:blipFill>
          <a:blip r:embed="rId2"/>
          <a:stretch>
            <a:fillRect/>
          </a:stretch>
        </p:blipFill>
        <p:spPr>
          <a:xfrm>
            <a:off x="6977920" y="654091"/>
            <a:ext cx="3776959" cy="5549817"/>
          </a:xfrm>
          <a:prstGeom prst="rect">
            <a:avLst/>
          </a:prstGeom>
        </p:spPr>
      </p:pic>
    </p:spTree>
    <p:extLst>
      <p:ext uri="{BB962C8B-B14F-4D97-AF65-F5344CB8AC3E}">
        <p14:creationId xmlns:p14="http://schemas.microsoft.com/office/powerpoint/2010/main" val="21522632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EB382-C12C-43C9-A5F6-E712B6066ACE}"/>
              </a:ext>
            </a:extLst>
          </p:cNvPr>
          <p:cNvSpPr>
            <a:spLocks noGrp="1"/>
          </p:cNvSpPr>
          <p:nvPr>
            <p:ph type="title"/>
          </p:nvPr>
        </p:nvSpPr>
        <p:spPr/>
        <p:txBody>
          <a:bodyPr/>
          <a:lstStyle/>
          <a:p>
            <a:r>
              <a:rPr lang="en-US" dirty="0"/>
              <a:t>Offensive Fouls</a:t>
            </a:r>
          </a:p>
        </p:txBody>
      </p:sp>
      <p:sp>
        <p:nvSpPr>
          <p:cNvPr id="3" name="Content Placeholder 2">
            <a:extLst>
              <a:ext uri="{FF2B5EF4-FFF2-40B4-BE49-F238E27FC236}">
                <a16:creationId xmlns:a16="http://schemas.microsoft.com/office/drawing/2014/main" id="{D93154AD-79D5-4DF2-97CD-9E4F268B249F}"/>
              </a:ext>
            </a:extLst>
          </p:cNvPr>
          <p:cNvSpPr>
            <a:spLocks noGrp="1"/>
          </p:cNvSpPr>
          <p:nvPr>
            <p:ph idx="1"/>
          </p:nvPr>
        </p:nvSpPr>
        <p:spPr/>
        <p:txBody>
          <a:bodyPr/>
          <a:lstStyle/>
          <a:p>
            <a:r>
              <a:rPr lang="en-US" dirty="0"/>
              <a:t>Unnecessary Roughness – 10-yard penalty, loss of down</a:t>
            </a:r>
          </a:p>
          <a:p>
            <a:pPr lvl="1"/>
            <a:r>
              <a:rPr lang="en-US" dirty="0"/>
              <a:t>Philosophy: any sort of physical contact between players that endangers player safety</a:t>
            </a:r>
          </a:p>
          <a:p>
            <a:r>
              <a:rPr lang="en-US" dirty="0"/>
              <a:t>Unsportsmanlike Conduct – 10-yard penalty, loss of down</a:t>
            </a:r>
          </a:p>
          <a:p>
            <a:pPr lvl="1"/>
            <a:r>
              <a:rPr lang="en-US" dirty="0"/>
              <a:t>Philosophy: any sort of </a:t>
            </a:r>
            <a:r>
              <a:rPr lang="en-US" u="sng" dirty="0"/>
              <a:t>non-physical</a:t>
            </a:r>
            <a:r>
              <a:rPr lang="en-US" dirty="0"/>
              <a:t> actions by a player that is deemed to be outside of common sportsmanship (taunting, offensive language, excessive celebration)</a:t>
            </a:r>
            <a:endParaRPr lang="en-US" u="sng" dirty="0"/>
          </a:p>
          <a:p>
            <a:r>
              <a:rPr lang="en-US" dirty="0"/>
              <a:t>False Start – </a:t>
            </a:r>
            <a:r>
              <a:rPr lang="en-US" b="1" u="sng" dirty="0"/>
              <a:t>Stops the play</a:t>
            </a:r>
            <a:r>
              <a:rPr lang="en-US" dirty="0"/>
              <a:t>, 5-yard penalty</a:t>
            </a:r>
          </a:p>
          <a:p>
            <a:pPr lvl="1"/>
            <a:r>
              <a:rPr lang="en-US" dirty="0"/>
              <a:t>Differs from offsides; offsides will not stop the play and will result in loss of down</a:t>
            </a:r>
          </a:p>
        </p:txBody>
      </p:sp>
    </p:spTree>
    <p:extLst>
      <p:ext uri="{BB962C8B-B14F-4D97-AF65-F5344CB8AC3E}">
        <p14:creationId xmlns:p14="http://schemas.microsoft.com/office/powerpoint/2010/main" val="4785576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CB31D-67B3-4ECD-A9E8-1FDDA85B9763}"/>
              </a:ext>
            </a:extLst>
          </p:cNvPr>
          <p:cNvSpPr>
            <a:spLocks noGrp="1"/>
          </p:cNvSpPr>
          <p:nvPr>
            <p:ph type="title"/>
          </p:nvPr>
        </p:nvSpPr>
        <p:spPr/>
        <p:txBody>
          <a:bodyPr/>
          <a:lstStyle/>
          <a:p>
            <a:r>
              <a:rPr lang="en-US" dirty="0"/>
              <a:t>Unnecessary Roughness</a:t>
            </a:r>
          </a:p>
        </p:txBody>
      </p:sp>
      <p:sp>
        <p:nvSpPr>
          <p:cNvPr id="3" name="Picture Placeholder 2">
            <a:extLst>
              <a:ext uri="{FF2B5EF4-FFF2-40B4-BE49-F238E27FC236}">
                <a16:creationId xmlns:a16="http://schemas.microsoft.com/office/drawing/2014/main" id="{6BEF08E3-5B68-4F19-BE11-237712ED7F6F}"/>
              </a:ext>
            </a:extLst>
          </p:cNvPr>
          <p:cNvSpPr>
            <a:spLocks noGrp="1"/>
          </p:cNvSpPr>
          <p:nvPr>
            <p:ph type="pic" idx="1"/>
          </p:nvPr>
        </p:nvSpPr>
        <p:spPr/>
      </p:sp>
      <p:sp>
        <p:nvSpPr>
          <p:cNvPr id="4" name="Text Placeholder 3">
            <a:extLst>
              <a:ext uri="{FF2B5EF4-FFF2-40B4-BE49-F238E27FC236}">
                <a16:creationId xmlns:a16="http://schemas.microsoft.com/office/drawing/2014/main" id="{6D0F0564-65B4-4CA5-9205-B0E99E551E2D}"/>
              </a:ext>
            </a:extLst>
          </p:cNvPr>
          <p:cNvSpPr>
            <a:spLocks noGrp="1"/>
          </p:cNvSpPr>
          <p:nvPr>
            <p:ph type="body" sz="half" idx="2"/>
          </p:nvPr>
        </p:nvSpPr>
        <p:spPr/>
        <p:txBody>
          <a:bodyPr/>
          <a:lstStyle/>
          <a:p>
            <a:r>
              <a:rPr lang="en-US" dirty="0"/>
              <a:t>10-yard penalty, loss of down</a:t>
            </a:r>
          </a:p>
        </p:txBody>
      </p:sp>
      <p:pic>
        <p:nvPicPr>
          <p:cNvPr id="5" name="Picture 4">
            <a:extLst>
              <a:ext uri="{FF2B5EF4-FFF2-40B4-BE49-F238E27FC236}">
                <a16:creationId xmlns:a16="http://schemas.microsoft.com/office/drawing/2014/main" id="{8766408E-02D5-4BFF-BB26-B885C72C7632}"/>
              </a:ext>
            </a:extLst>
          </p:cNvPr>
          <p:cNvPicPr>
            <a:picLocks noChangeAspect="1"/>
          </p:cNvPicPr>
          <p:nvPr/>
        </p:nvPicPr>
        <p:blipFill>
          <a:blip r:embed="rId2"/>
          <a:stretch>
            <a:fillRect/>
          </a:stretch>
        </p:blipFill>
        <p:spPr>
          <a:xfrm>
            <a:off x="6366198" y="7136"/>
            <a:ext cx="4991723" cy="6843725"/>
          </a:xfrm>
          <a:prstGeom prst="rect">
            <a:avLst/>
          </a:prstGeom>
        </p:spPr>
      </p:pic>
    </p:spTree>
    <p:extLst>
      <p:ext uri="{BB962C8B-B14F-4D97-AF65-F5344CB8AC3E}">
        <p14:creationId xmlns:p14="http://schemas.microsoft.com/office/powerpoint/2010/main" val="9133393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48BDB-8E2D-46DA-887E-C3A2212C1898}"/>
              </a:ext>
            </a:extLst>
          </p:cNvPr>
          <p:cNvSpPr>
            <a:spLocks noGrp="1"/>
          </p:cNvSpPr>
          <p:nvPr>
            <p:ph type="title"/>
          </p:nvPr>
        </p:nvSpPr>
        <p:spPr/>
        <p:txBody>
          <a:bodyPr/>
          <a:lstStyle/>
          <a:p>
            <a:r>
              <a:rPr lang="en-US" dirty="0"/>
              <a:t>False Start</a:t>
            </a:r>
          </a:p>
        </p:txBody>
      </p:sp>
      <p:pic>
        <p:nvPicPr>
          <p:cNvPr id="6" name="Picture Placeholder 5">
            <a:extLst>
              <a:ext uri="{FF2B5EF4-FFF2-40B4-BE49-F238E27FC236}">
                <a16:creationId xmlns:a16="http://schemas.microsoft.com/office/drawing/2014/main" id="{B9E8300E-A3C1-4BFE-BDB7-893B3D4B80E4}"/>
              </a:ext>
            </a:extLst>
          </p:cNvPr>
          <p:cNvPicPr>
            <a:picLocks noGrp="1" noChangeAspect="1"/>
          </p:cNvPicPr>
          <p:nvPr>
            <p:ph type="pic" idx="1"/>
          </p:nvPr>
        </p:nvPicPr>
        <p:blipFill rotWithShape="1">
          <a:blip r:embed="rId2"/>
          <a:srcRect t="-194" b="2320"/>
          <a:stretch/>
        </p:blipFill>
        <p:spPr>
          <a:xfrm>
            <a:off x="7612382" y="41824"/>
            <a:ext cx="2610909" cy="6774351"/>
          </a:xfrm>
        </p:spPr>
      </p:pic>
      <p:sp>
        <p:nvSpPr>
          <p:cNvPr id="4" name="Text Placeholder 3">
            <a:extLst>
              <a:ext uri="{FF2B5EF4-FFF2-40B4-BE49-F238E27FC236}">
                <a16:creationId xmlns:a16="http://schemas.microsoft.com/office/drawing/2014/main" id="{01054A5C-699C-49AE-A4D7-DD395A68A660}"/>
              </a:ext>
            </a:extLst>
          </p:cNvPr>
          <p:cNvSpPr>
            <a:spLocks noGrp="1"/>
          </p:cNvSpPr>
          <p:nvPr>
            <p:ph type="body" sz="half" idx="2"/>
          </p:nvPr>
        </p:nvSpPr>
        <p:spPr/>
        <p:txBody>
          <a:bodyPr/>
          <a:lstStyle/>
          <a:p>
            <a:r>
              <a:rPr lang="en-US" dirty="0"/>
              <a:t>5-yard penalty, not a loss of down</a:t>
            </a:r>
          </a:p>
        </p:txBody>
      </p:sp>
    </p:spTree>
    <p:extLst>
      <p:ext uri="{BB962C8B-B14F-4D97-AF65-F5344CB8AC3E}">
        <p14:creationId xmlns:p14="http://schemas.microsoft.com/office/powerpoint/2010/main" val="3711973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2F18C-34E7-4F34-A181-25062DDDB111}"/>
              </a:ext>
            </a:extLst>
          </p:cNvPr>
          <p:cNvSpPr>
            <a:spLocks noGrp="1"/>
          </p:cNvSpPr>
          <p:nvPr>
            <p:ph type="title"/>
          </p:nvPr>
        </p:nvSpPr>
        <p:spPr/>
        <p:txBody>
          <a:bodyPr/>
          <a:lstStyle/>
          <a:p>
            <a:r>
              <a:rPr lang="en-US" dirty="0"/>
              <a:t>Offsides</a:t>
            </a:r>
          </a:p>
        </p:txBody>
      </p:sp>
      <p:pic>
        <p:nvPicPr>
          <p:cNvPr id="6" name="Picture Placeholder 5">
            <a:extLst>
              <a:ext uri="{FF2B5EF4-FFF2-40B4-BE49-F238E27FC236}">
                <a16:creationId xmlns:a16="http://schemas.microsoft.com/office/drawing/2014/main" id="{CA59A5A7-5CD7-487B-A0D4-4D3D5605C787}"/>
              </a:ext>
            </a:extLst>
          </p:cNvPr>
          <p:cNvPicPr>
            <a:picLocks noGrp="1" noChangeAspect="1"/>
          </p:cNvPicPr>
          <p:nvPr>
            <p:ph type="pic" idx="1"/>
          </p:nvPr>
        </p:nvPicPr>
        <p:blipFill rotWithShape="1">
          <a:blip r:embed="rId2"/>
          <a:srcRect t="496" b="3674"/>
          <a:stretch/>
        </p:blipFill>
        <p:spPr>
          <a:xfrm>
            <a:off x="7612382" y="-9679"/>
            <a:ext cx="2953061" cy="6867679"/>
          </a:xfrm>
        </p:spPr>
      </p:pic>
      <p:sp>
        <p:nvSpPr>
          <p:cNvPr id="4" name="Text Placeholder 3">
            <a:extLst>
              <a:ext uri="{FF2B5EF4-FFF2-40B4-BE49-F238E27FC236}">
                <a16:creationId xmlns:a16="http://schemas.microsoft.com/office/drawing/2014/main" id="{ED98C0DF-E7F1-47FD-B0C2-0C51E9BC1EE7}"/>
              </a:ext>
            </a:extLst>
          </p:cNvPr>
          <p:cNvSpPr>
            <a:spLocks noGrp="1"/>
          </p:cNvSpPr>
          <p:nvPr>
            <p:ph type="body" sz="half" idx="2"/>
          </p:nvPr>
        </p:nvSpPr>
        <p:spPr/>
        <p:txBody>
          <a:bodyPr/>
          <a:lstStyle/>
          <a:p>
            <a:r>
              <a:rPr lang="en-US" dirty="0"/>
              <a:t>5-yard penalty, loss of down</a:t>
            </a:r>
          </a:p>
        </p:txBody>
      </p:sp>
    </p:spTree>
    <p:extLst>
      <p:ext uri="{BB962C8B-B14F-4D97-AF65-F5344CB8AC3E}">
        <p14:creationId xmlns:p14="http://schemas.microsoft.com/office/powerpoint/2010/main" val="3625625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1E80-A719-46E0-8744-C5567B3DD226}"/>
              </a:ext>
            </a:extLst>
          </p:cNvPr>
          <p:cNvSpPr>
            <a:spLocks noGrp="1"/>
          </p:cNvSpPr>
          <p:nvPr>
            <p:ph type="title"/>
          </p:nvPr>
        </p:nvSpPr>
        <p:spPr/>
        <p:txBody>
          <a:bodyPr/>
          <a:lstStyle/>
          <a:p>
            <a:r>
              <a:rPr lang="en-US" dirty="0"/>
              <a:t>Offensive Fouls</a:t>
            </a:r>
          </a:p>
        </p:txBody>
      </p:sp>
      <p:sp>
        <p:nvSpPr>
          <p:cNvPr id="3" name="Content Placeholder 2">
            <a:extLst>
              <a:ext uri="{FF2B5EF4-FFF2-40B4-BE49-F238E27FC236}">
                <a16:creationId xmlns:a16="http://schemas.microsoft.com/office/drawing/2014/main" id="{4B3738C0-EE87-4044-8E70-214366B88A5C}"/>
              </a:ext>
            </a:extLst>
          </p:cNvPr>
          <p:cNvSpPr>
            <a:spLocks noGrp="1"/>
          </p:cNvSpPr>
          <p:nvPr>
            <p:ph idx="1"/>
          </p:nvPr>
        </p:nvSpPr>
        <p:spPr/>
        <p:txBody>
          <a:bodyPr/>
          <a:lstStyle/>
          <a:p>
            <a:r>
              <a:rPr lang="en-US" dirty="0"/>
              <a:t>Illegal Motion – 5-yard penalty, loss of down</a:t>
            </a:r>
          </a:p>
          <a:p>
            <a:pPr lvl="1"/>
            <a:r>
              <a:rPr lang="en-US" dirty="0"/>
              <a:t>Philosophy: 2 players in motion at the start of the snap OR 2 players in motion that did not get set for a period of at least one second prior to the snap</a:t>
            </a:r>
          </a:p>
          <a:p>
            <a:r>
              <a:rPr lang="en-US" dirty="0"/>
              <a:t>Delay of Game – </a:t>
            </a:r>
            <a:r>
              <a:rPr lang="en-US" b="1" u="sng" dirty="0"/>
              <a:t>Stops the play</a:t>
            </a:r>
            <a:r>
              <a:rPr lang="en-US" dirty="0"/>
              <a:t>, 5-yard penalty, not a loss of down</a:t>
            </a:r>
          </a:p>
          <a:p>
            <a:r>
              <a:rPr lang="en-US" dirty="0"/>
              <a:t>Impeding the Rusher – 5-yard penalty, loss of down</a:t>
            </a:r>
          </a:p>
          <a:p>
            <a:pPr lvl="1"/>
            <a:r>
              <a:rPr lang="en-US" dirty="0"/>
              <a:t>Philosophy: any material obstruction of a rusher who begins the play with a clear line to the quarterback (does not have to be physical obstruction)</a:t>
            </a:r>
          </a:p>
          <a:p>
            <a:pPr lvl="2"/>
            <a:r>
              <a:rPr lang="en-US" dirty="0"/>
              <a:t>Exceptions: not a clear line to quarterback, quarterback rolls out (changes the originally clear line)</a:t>
            </a:r>
          </a:p>
        </p:txBody>
      </p:sp>
    </p:spTree>
    <p:extLst>
      <p:ext uri="{BB962C8B-B14F-4D97-AF65-F5344CB8AC3E}">
        <p14:creationId xmlns:p14="http://schemas.microsoft.com/office/powerpoint/2010/main" val="2472123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CFC80-010D-4AEA-ABE7-BA74D7D99CA1}"/>
              </a:ext>
            </a:extLst>
          </p:cNvPr>
          <p:cNvSpPr>
            <a:spLocks noGrp="1"/>
          </p:cNvSpPr>
          <p:nvPr>
            <p:ph type="title"/>
          </p:nvPr>
        </p:nvSpPr>
        <p:spPr/>
        <p:txBody>
          <a:bodyPr/>
          <a:lstStyle/>
          <a:p>
            <a:r>
              <a:rPr lang="en-US" dirty="0"/>
              <a:t>Illegal Motion	</a:t>
            </a:r>
          </a:p>
        </p:txBody>
      </p:sp>
      <p:pic>
        <p:nvPicPr>
          <p:cNvPr id="6" name="Picture Placeholder 5" descr="A close up of a logo&#10;&#10;Description automatically generated">
            <a:extLst>
              <a:ext uri="{FF2B5EF4-FFF2-40B4-BE49-F238E27FC236}">
                <a16:creationId xmlns:a16="http://schemas.microsoft.com/office/drawing/2014/main" id="{C6C37737-5FCF-434D-8740-1175864AA417}"/>
              </a:ext>
            </a:extLst>
          </p:cNvPr>
          <p:cNvPicPr>
            <a:picLocks noGrp="1" noChangeAspect="1"/>
          </p:cNvPicPr>
          <p:nvPr>
            <p:ph type="pic" idx="1"/>
          </p:nvPr>
        </p:nvPicPr>
        <p:blipFill rotWithShape="1">
          <a:blip r:embed="rId2"/>
          <a:srcRect t="629" b="2143"/>
          <a:stretch/>
        </p:blipFill>
        <p:spPr>
          <a:xfrm>
            <a:off x="7612382" y="8015"/>
            <a:ext cx="2360951" cy="6841970"/>
          </a:xfrm>
        </p:spPr>
      </p:pic>
      <p:sp>
        <p:nvSpPr>
          <p:cNvPr id="4" name="Text Placeholder 3">
            <a:extLst>
              <a:ext uri="{FF2B5EF4-FFF2-40B4-BE49-F238E27FC236}">
                <a16:creationId xmlns:a16="http://schemas.microsoft.com/office/drawing/2014/main" id="{1843EAF5-6D24-4CA3-9EDC-AFC0FDA58584}"/>
              </a:ext>
            </a:extLst>
          </p:cNvPr>
          <p:cNvSpPr>
            <a:spLocks noGrp="1"/>
          </p:cNvSpPr>
          <p:nvPr>
            <p:ph type="body" sz="half" idx="2"/>
          </p:nvPr>
        </p:nvSpPr>
        <p:spPr/>
        <p:txBody>
          <a:bodyPr/>
          <a:lstStyle/>
          <a:p>
            <a:r>
              <a:rPr lang="en-US" dirty="0"/>
              <a:t>5-yard penalty, loss of down</a:t>
            </a:r>
          </a:p>
        </p:txBody>
      </p:sp>
    </p:spTree>
    <p:extLst>
      <p:ext uri="{BB962C8B-B14F-4D97-AF65-F5344CB8AC3E}">
        <p14:creationId xmlns:p14="http://schemas.microsoft.com/office/powerpoint/2010/main" val="403239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BAFC-4273-443B-B656-F2023386105C}"/>
              </a:ext>
            </a:extLst>
          </p:cNvPr>
          <p:cNvSpPr>
            <a:spLocks noGrp="1"/>
          </p:cNvSpPr>
          <p:nvPr>
            <p:ph type="title"/>
          </p:nvPr>
        </p:nvSpPr>
        <p:spPr/>
        <p:txBody>
          <a:bodyPr/>
          <a:lstStyle/>
          <a:p>
            <a:r>
              <a:rPr lang="en-US" dirty="0"/>
              <a:t>Delay of Game</a:t>
            </a:r>
          </a:p>
        </p:txBody>
      </p:sp>
      <p:pic>
        <p:nvPicPr>
          <p:cNvPr id="6" name="Picture Placeholder 5" descr="A person posing for the camera&#10;&#10;Description automatically generated">
            <a:extLst>
              <a:ext uri="{FF2B5EF4-FFF2-40B4-BE49-F238E27FC236}">
                <a16:creationId xmlns:a16="http://schemas.microsoft.com/office/drawing/2014/main" id="{E649F05F-40C1-474D-BFD2-42B8C12EED8E}"/>
              </a:ext>
            </a:extLst>
          </p:cNvPr>
          <p:cNvPicPr>
            <a:picLocks noGrp="1" noChangeAspect="1"/>
          </p:cNvPicPr>
          <p:nvPr>
            <p:ph type="pic" idx="1"/>
          </p:nvPr>
        </p:nvPicPr>
        <p:blipFill>
          <a:blip r:embed="rId2"/>
          <a:srcRect l="1447" r="1447"/>
          <a:stretch>
            <a:fillRect/>
          </a:stretch>
        </p:blipFill>
        <p:spPr/>
      </p:pic>
      <p:sp>
        <p:nvSpPr>
          <p:cNvPr id="4" name="Text Placeholder 3">
            <a:extLst>
              <a:ext uri="{FF2B5EF4-FFF2-40B4-BE49-F238E27FC236}">
                <a16:creationId xmlns:a16="http://schemas.microsoft.com/office/drawing/2014/main" id="{7B2EE0BF-6A84-48F5-8FCF-130B6C21DBA5}"/>
              </a:ext>
            </a:extLst>
          </p:cNvPr>
          <p:cNvSpPr>
            <a:spLocks noGrp="1"/>
          </p:cNvSpPr>
          <p:nvPr>
            <p:ph type="body" sz="half" idx="2"/>
          </p:nvPr>
        </p:nvSpPr>
        <p:spPr/>
        <p:txBody>
          <a:bodyPr/>
          <a:lstStyle/>
          <a:p>
            <a:r>
              <a:rPr lang="en-US" dirty="0"/>
              <a:t>5-yard penalty, not a loss of down</a:t>
            </a:r>
          </a:p>
        </p:txBody>
      </p:sp>
    </p:spTree>
    <p:extLst>
      <p:ext uri="{BB962C8B-B14F-4D97-AF65-F5344CB8AC3E}">
        <p14:creationId xmlns:p14="http://schemas.microsoft.com/office/powerpoint/2010/main" val="440287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26D33-3F3B-4756-9BFE-1BB50D49FD7D}"/>
              </a:ext>
            </a:extLst>
          </p:cNvPr>
          <p:cNvSpPr>
            <a:spLocks noGrp="1"/>
          </p:cNvSpPr>
          <p:nvPr>
            <p:ph type="title"/>
          </p:nvPr>
        </p:nvSpPr>
        <p:spPr/>
        <p:txBody>
          <a:bodyPr/>
          <a:lstStyle/>
          <a:p>
            <a:r>
              <a:rPr lang="en-US" dirty="0"/>
              <a:t>Impeding the Rusher</a:t>
            </a:r>
          </a:p>
        </p:txBody>
      </p:sp>
      <p:sp>
        <p:nvSpPr>
          <p:cNvPr id="3" name="Picture Placeholder 2">
            <a:extLst>
              <a:ext uri="{FF2B5EF4-FFF2-40B4-BE49-F238E27FC236}">
                <a16:creationId xmlns:a16="http://schemas.microsoft.com/office/drawing/2014/main" id="{9AAD2465-5419-4175-9DB9-66C575C344E3}"/>
              </a:ext>
            </a:extLst>
          </p:cNvPr>
          <p:cNvSpPr>
            <a:spLocks noGrp="1"/>
          </p:cNvSpPr>
          <p:nvPr>
            <p:ph type="pic" idx="1"/>
          </p:nvPr>
        </p:nvSpPr>
        <p:spPr/>
      </p:sp>
      <p:sp>
        <p:nvSpPr>
          <p:cNvPr id="4" name="Text Placeholder 3">
            <a:extLst>
              <a:ext uri="{FF2B5EF4-FFF2-40B4-BE49-F238E27FC236}">
                <a16:creationId xmlns:a16="http://schemas.microsoft.com/office/drawing/2014/main" id="{7E471E5C-6CCA-4A3B-949B-4BFFD80E3936}"/>
              </a:ext>
            </a:extLst>
          </p:cNvPr>
          <p:cNvSpPr>
            <a:spLocks noGrp="1"/>
          </p:cNvSpPr>
          <p:nvPr>
            <p:ph type="body" sz="half" idx="2"/>
          </p:nvPr>
        </p:nvSpPr>
        <p:spPr/>
        <p:txBody>
          <a:bodyPr/>
          <a:lstStyle/>
          <a:p>
            <a:r>
              <a:rPr lang="en-US" dirty="0"/>
              <a:t>5-yard penalty, loss of down</a:t>
            </a:r>
          </a:p>
        </p:txBody>
      </p:sp>
      <p:pic>
        <p:nvPicPr>
          <p:cNvPr id="5" name="Picture 4">
            <a:extLst>
              <a:ext uri="{FF2B5EF4-FFF2-40B4-BE49-F238E27FC236}">
                <a16:creationId xmlns:a16="http://schemas.microsoft.com/office/drawing/2014/main" id="{BE10D71E-B408-40E8-995A-536FF316231B}"/>
              </a:ext>
            </a:extLst>
          </p:cNvPr>
          <p:cNvPicPr>
            <a:picLocks noChangeAspect="1"/>
          </p:cNvPicPr>
          <p:nvPr/>
        </p:nvPicPr>
        <p:blipFill>
          <a:blip r:embed="rId2"/>
          <a:stretch>
            <a:fillRect/>
          </a:stretch>
        </p:blipFill>
        <p:spPr>
          <a:xfrm>
            <a:off x="7165299" y="1487630"/>
            <a:ext cx="3392289" cy="3882740"/>
          </a:xfrm>
          <a:prstGeom prst="rect">
            <a:avLst/>
          </a:prstGeom>
        </p:spPr>
      </p:pic>
    </p:spTree>
    <p:extLst>
      <p:ext uri="{BB962C8B-B14F-4D97-AF65-F5344CB8AC3E}">
        <p14:creationId xmlns:p14="http://schemas.microsoft.com/office/powerpoint/2010/main" val="27708896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BE41E-273E-4703-9259-90E645D76903}"/>
              </a:ext>
            </a:extLst>
          </p:cNvPr>
          <p:cNvSpPr>
            <a:spLocks noGrp="1"/>
          </p:cNvSpPr>
          <p:nvPr>
            <p:ph type="title"/>
          </p:nvPr>
        </p:nvSpPr>
        <p:spPr/>
        <p:txBody>
          <a:bodyPr/>
          <a:lstStyle/>
          <a:p>
            <a:r>
              <a:rPr lang="en-US" dirty="0"/>
              <a:t>Defensive Fouls</a:t>
            </a:r>
          </a:p>
        </p:txBody>
      </p:sp>
      <p:sp>
        <p:nvSpPr>
          <p:cNvPr id="3" name="Text Placeholder 2">
            <a:extLst>
              <a:ext uri="{FF2B5EF4-FFF2-40B4-BE49-F238E27FC236}">
                <a16:creationId xmlns:a16="http://schemas.microsoft.com/office/drawing/2014/main" id="{BBBF6F00-3982-4313-AE03-901C3268C0F4}"/>
              </a:ext>
            </a:extLst>
          </p:cNvPr>
          <p:cNvSpPr>
            <a:spLocks noGrp="1"/>
          </p:cNvSpPr>
          <p:nvPr>
            <p:ph type="body" idx="1"/>
          </p:nvPr>
        </p:nvSpPr>
        <p:spPr/>
        <p:txBody>
          <a:bodyPr/>
          <a:lstStyle/>
          <a:p>
            <a:r>
              <a:rPr lang="en-US" dirty="0"/>
              <a:t>Section 8</a:t>
            </a:r>
          </a:p>
        </p:txBody>
      </p:sp>
    </p:spTree>
    <p:extLst>
      <p:ext uri="{BB962C8B-B14F-4D97-AF65-F5344CB8AC3E}">
        <p14:creationId xmlns:p14="http://schemas.microsoft.com/office/powerpoint/2010/main" val="39049216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033CA-9514-45EA-8925-658793AB3F69}"/>
              </a:ext>
            </a:extLst>
          </p:cNvPr>
          <p:cNvSpPr>
            <a:spLocks noGrp="1"/>
          </p:cNvSpPr>
          <p:nvPr>
            <p:ph type="title"/>
          </p:nvPr>
        </p:nvSpPr>
        <p:spPr/>
        <p:txBody>
          <a:bodyPr/>
          <a:lstStyle/>
          <a:p>
            <a:r>
              <a:rPr lang="en-US" dirty="0"/>
              <a:t>Defensive Fouls</a:t>
            </a:r>
          </a:p>
        </p:txBody>
      </p:sp>
      <p:sp>
        <p:nvSpPr>
          <p:cNvPr id="3" name="Content Placeholder 2">
            <a:extLst>
              <a:ext uri="{FF2B5EF4-FFF2-40B4-BE49-F238E27FC236}">
                <a16:creationId xmlns:a16="http://schemas.microsoft.com/office/drawing/2014/main" id="{261526D0-232A-4FFE-BE8E-6F4D28375C3A}"/>
              </a:ext>
            </a:extLst>
          </p:cNvPr>
          <p:cNvSpPr>
            <a:spLocks noGrp="1"/>
          </p:cNvSpPr>
          <p:nvPr>
            <p:ph idx="1"/>
          </p:nvPr>
        </p:nvSpPr>
        <p:spPr/>
        <p:txBody>
          <a:bodyPr/>
          <a:lstStyle/>
          <a:p>
            <a:pPr marL="0" indent="0">
              <a:buNone/>
            </a:pPr>
            <a:r>
              <a:rPr lang="en-US" b="1" dirty="0"/>
              <a:t>Spot Fouls</a:t>
            </a:r>
          </a:p>
          <a:p>
            <a:r>
              <a:rPr lang="en-US" dirty="0"/>
              <a:t>Holding – 5-yard penalty, automatic first down</a:t>
            </a:r>
          </a:p>
          <a:p>
            <a:pPr lvl="1"/>
            <a:r>
              <a:rPr lang="en-US" dirty="0"/>
              <a:t>Philosophy: any grasp that a defender has on the ball-carrier (or ball-carrier’s uniform) that restricts the ball carrier from advancing the ball</a:t>
            </a:r>
          </a:p>
          <a:p>
            <a:pPr lvl="2"/>
            <a:r>
              <a:rPr lang="en-US" dirty="0"/>
              <a:t>Judgement call – try to limit calling holding on a “grab and release”</a:t>
            </a:r>
          </a:p>
          <a:p>
            <a:r>
              <a:rPr lang="en-US" dirty="0"/>
              <a:t>Illegal Contact – 5-yard penalty, automatic first down</a:t>
            </a:r>
          </a:p>
          <a:p>
            <a:pPr lvl="1"/>
            <a:r>
              <a:rPr lang="en-US" dirty="0"/>
              <a:t>Philosophy: any excessive contact that the defender makes with the receiver prior to the ball being in the air</a:t>
            </a:r>
          </a:p>
        </p:txBody>
      </p:sp>
    </p:spTree>
    <p:extLst>
      <p:ext uri="{BB962C8B-B14F-4D97-AF65-F5344CB8AC3E}">
        <p14:creationId xmlns:p14="http://schemas.microsoft.com/office/powerpoint/2010/main" val="3204248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589E5-0881-4238-A8FF-6D3284592F81}"/>
              </a:ext>
            </a:extLst>
          </p:cNvPr>
          <p:cNvSpPr>
            <a:spLocks noGrp="1"/>
          </p:cNvSpPr>
          <p:nvPr>
            <p:ph type="title"/>
          </p:nvPr>
        </p:nvSpPr>
        <p:spPr/>
        <p:txBody>
          <a:bodyPr/>
          <a:lstStyle/>
          <a:p>
            <a:r>
              <a:rPr lang="en-US" dirty="0"/>
              <a:t>Holding</a:t>
            </a:r>
          </a:p>
        </p:txBody>
      </p:sp>
      <p:pic>
        <p:nvPicPr>
          <p:cNvPr id="6" name="Picture Placeholder 5">
            <a:extLst>
              <a:ext uri="{FF2B5EF4-FFF2-40B4-BE49-F238E27FC236}">
                <a16:creationId xmlns:a16="http://schemas.microsoft.com/office/drawing/2014/main" id="{39636E9C-0549-465B-A58B-B303BE5C063B}"/>
              </a:ext>
            </a:extLst>
          </p:cNvPr>
          <p:cNvPicPr>
            <a:picLocks noGrp="1" noChangeAspect="1"/>
          </p:cNvPicPr>
          <p:nvPr>
            <p:ph type="pic" idx="1"/>
          </p:nvPr>
        </p:nvPicPr>
        <p:blipFill rotWithShape="1">
          <a:blip r:embed="rId2"/>
          <a:srcRect t="489" b="2289"/>
          <a:stretch/>
        </p:blipFill>
        <p:spPr>
          <a:xfrm>
            <a:off x="7612382" y="4409"/>
            <a:ext cx="2141095" cy="6853591"/>
          </a:xfrm>
        </p:spPr>
      </p:pic>
      <p:sp>
        <p:nvSpPr>
          <p:cNvPr id="4" name="Text Placeholder 3">
            <a:extLst>
              <a:ext uri="{FF2B5EF4-FFF2-40B4-BE49-F238E27FC236}">
                <a16:creationId xmlns:a16="http://schemas.microsoft.com/office/drawing/2014/main" id="{765C5B3E-20F5-49F1-9B57-C9E095A28823}"/>
              </a:ext>
            </a:extLst>
          </p:cNvPr>
          <p:cNvSpPr>
            <a:spLocks noGrp="1"/>
          </p:cNvSpPr>
          <p:nvPr>
            <p:ph type="body" sz="half" idx="2"/>
          </p:nvPr>
        </p:nvSpPr>
        <p:spPr/>
        <p:txBody>
          <a:bodyPr/>
          <a:lstStyle/>
          <a:p>
            <a:r>
              <a:rPr lang="en-US" dirty="0"/>
              <a:t>5-yard penalty, automatic first down</a:t>
            </a:r>
          </a:p>
        </p:txBody>
      </p:sp>
    </p:spTree>
    <p:extLst>
      <p:ext uri="{BB962C8B-B14F-4D97-AF65-F5344CB8AC3E}">
        <p14:creationId xmlns:p14="http://schemas.microsoft.com/office/powerpoint/2010/main" val="3760604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CB31D-67B3-4ECD-A9E8-1FDDA85B9763}"/>
              </a:ext>
            </a:extLst>
          </p:cNvPr>
          <p:cNvSpPr>
            <a:spLocks noGrp="1"/>
          </p:cNvSpPr>
          <p:nvPr>
            <p:ph type="title"/>
          </p:nvPr>
        </p:nvSpPr>
        <p:spPr/>
        <p:txBody>
          <a:bodyPr/>
          <a:lstStyle/>
          <a:p>
            <a:r>
              <a:rPr lang="en-US" dirty="0"/>
              <a:t>Illegal Contact</a:t>
            </a:r>
          </a:p>
        </p:txBody>
      </p:sp>
      <p:sp>
        <p:nvSpPr>
          <p:cNvPr id="3" name="Picture Placeholder 2">
            <a:extLst>
              <a:ext uri="{FF2B5EF4-FFF2-40B4-BE49-F238E27FC236}">
                <a16:creationId xmlns:a16="http://schemas.microsoft.com/office/drawing/2014/main" id="{6BEF08E3-5B68-4F19-BE11-237712ED7F6F}"/>
              </a:ext>
            </a:extLst>
          </p:cNvPr>
          <p:cNvSpPr>
            <a:spLocks noGrp="1"/>
          </p:cNvSpPr>
          <p:nvPr>
            <p:ph type="pic" idx="1"/>
          </p:nvPr>
        </p:nvSpPr>
        <p:spPr/>
      </p:sp>
      <p:sp>
        <p:nvSpPr>
          <p:cNvPr id="4" name="Text Placeholder 3">
            <a:extLst>
              <a:ext uri="{FF2B5EF4-FFF2-40B4-BE49-F238E27FC236}">
                <a16:creationId xmlns:a16="http://schemas.microsoft.com/office/drawing/2014/main" id="{6D0F0564-65B4-4CA5-9205-B0E99E551E2D}"/>
              </a:ext>
            </a:extLst>
          </p:cNvPr>
          <p:cNvSpPr>
            <a:spLocks noGrp="1"/>
          </p:cNvSpPr>
          <p:nvPr>
            <p:ph type="body" sz="half" idx="2"/>
          </p:nvPr>
        </p:nvSpPr>
        <p:spPr/>
        <p:txBody>
          <a:bodyPr/>
          <a:lstStyle/>
          <a:p>
            <a:r>
              <a:rPr lang="en-US" dirty="0"/>
              <a:t>5-yard penalty, automatic first down</a:t>
            </a:r>
          </a:p>
        </p:txBody>
      </p:sp>
      <p:pic>
        <p:nvPicPr>
          <p:cNvPr id="5" name="Picture 4">
            <a:extLst>
              <a:ext uri="{FF2B5EF4-FFF2-40B4-BE49-F238E27FC236}">
                <a16:creationId xmlns:a16="http://schemas.microsoft.com/office/drawing/2014/main" id="{8766408E-02D5-4BFF-BB26-B885C72C7632}"/>
              </a:ext>
            </a:extLst>
          </p:cNvPr>
          <p:cNvPicPr>
            <a:picLocks noChangeAspect="1"/>
          </p:cNvPicPr>
          <p:nvPr/>
        </p:nvPicPr>
        <p:blipFill>
          <a:blip r:embed="rId2"/>
          <a:stretch>
            <a:fillRect/>
          </a:stretch>
        </p:blipFill>
        <p:spPr>
          <a:xfrm>
            <a:off x="6366198" y="7136"/>
            <a:ext cx="4991723" cy="6843725"/>
          </a:xfrm>
          <a:prstGeom prst="rect">
            <a:avLst/>
          </a:prstGeom>
        </p:spPr>
      </p:pic>
    </p:spTree>
    <p:extLst>
      <p:ext uri="{BB962C8B-B14F-4D97-AF65-F5344CB8AC3E}">
        <p14:creationId xmlns:p14="http://schemas.microsoft.com/office/powerpoint/2010/main" val="23786174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E42A-4978-494B-9FA5-5D5595CCAC7D}"/>
              </a:ext>
            </a:extLst>
          </p:cNvPr>
          <p:cNvSpPr>
            <a:spLocks noGrp="1"/>
          </p:cNvSpPr>
          <p:nvPr>
            <p:ph type="title"/>
          </p:nvPr>
        </p:nvSpPr>
        <p:spPr/>
        <p:txBody>
          <a:bodyPr/>
          <a:lstStyle/>
          <a:p>
            <a:r>
              <a:rPr lang="en-US" dirty="0"/>
              <a:t>Defensive Fouls</a:t>
            </a:r>
          </a:p>
        </p:txBody>
      </p:sp>
      <p:sp>
        <p:nvSpPr>
          <p:cNvPr id="3" name="Content Placeholder 2">
            <a:extLst>
              <a:ext uri="{FF2B5EF4-FFF2-40B4-BE49-F238E27FC236}">
                <a16:creationId xmlns:a16="http://schemas.microsoft.com/office/drawing/2014/main" id="{EDB02EF7-396F-4083-A7B5-25EFAADBF8CF}"/>
              </a:ext>
            </a:extLst>
          </p:cNvPr>
          <p:cNvSpPr>
            <a:spLocks noGrp="1"/>
          </p:cNvSpPr>
          <p:nvPr>
            <p:ph idx="1"/>
          </p:nvPr>
        </p:nvSpPr>
        <p:spPr>
          <a:xfrm>
            <a:off x="1371600" y="2285999"/>
            <a:ext cx="9601200" cy="3814997"/>
          </a:xfrm>
        </p:spPr>
        <p:txBody>
          <a:bodyPr>
            <a:normAutofit fontScale="92500" lnSpcReduction="10000"/>
          </a:bodyPr>
          <a:lstStyle/>
          <a:p>
            <a:r>
              <a:rPr lang="en-US" dirty="0"/>
              <a:t>Unnecessary Roughness – 10-yard penalty, automatic first down</a:t>
            </a:r>
          </a:p>
          <a:p>
            <a:pPr lvl="1"/>
            <a:r>
              <a:rPr lang="en-US" dirty="0"/>
              <a:t>Philosophy: any sort of physical contact between players that endangers player safety</a:t>
            </a:r>
          </a:p>
          <a:p>
            <a:r>
              <a:rPr lang="en-US" dirty="0"/>
              <a:t>Unsportsmanlike Conduct – 10-yard penalty, automatic first down</a:t>
            </a:r>
          </a:p>
          <a:p>
            <a:pPr lvl="1"/>
            <a:r>
              <a:rPr lang="en-US" dirty="0"/>
              <a:t>Philosophy: any sort of </a:t>
            </a:r>
            <a:r>
              <a:rPr lang="en-US" u="sng" dirty="0"/>
              <a:t>non-physical</a:t>
            </a:r>
            <a:r>
              <a:rPr lang="en-US" dirty="0"/>
              <a:t> actions by a player that is deemed to be outside of common sportsmanship (taunting, offensive language, excessive celebration)</a:t>
            </a:r>
          </a:p>
          <a:p>
            <a:r>
              <a:rPr lang="en-US" dirty="0"/>
              <a:t>Offsides – 5-yard penalty, automatic first down</a:t>
            </a:r>
          </a:p>
          <a:p>
            <a:r>
              <a:rPr lang="en-US" dirty="0"/>
              <a:t>Tackling – 10-yard penalty, automatic first down</a:t>
            </a:r>
          </a:p>
          <a:p>
            <a:pPr lvl="1"/>
            <a:r>
              <a:rPr lang="en-US" dirty="0"/>
              <a:t>Philosophy: any physical contact by a defender that brings down the ball carrier that the referee deems to be non-incidental and endangering the safety of the ball-carrier</a:t>
            </a:r>
          </a:p>
        </p:txBody>
      </p:sp>
    </p:spTree>
    <p:extLst>
      <p:ext uri="{BB962C8B-B14F-4D97-AF65-F5344CB8AC3E}">
        <p14:creationId xmlns:p14="http://schemas.microsoft.com/office/powerpoint/2010/main" val="25493073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5E098-CC48-42AD-BA9A-39FEFB026959}"/>
              </a:ext>
            </a:extLst>
          </p:cNvPr>
          <p:cNvSpPr>
            <a:spLocks noGrp="1"/>
          </p:cNvSpPr>
          <p:nvPr>
            <p:ph type="title"/>
          </p:nvPr>
        </p:nvSpPr>
        <p:spPr/>
        <p:txBody>
          <a:bodyPr/>
          <a:lstStyle/>
          <a:p>
            <a:r>
              <a:rPr lang="en-US" dirty="0"/>
              <a:t>Defensive Fouls</a:t>
            </a:r>
          </a:p>
        </p:txBody>
      </p:sp>
      <p:sp>
        <p:nvSpPr>
          <p:cNvPr id="3" name="Content Placeholder 2">
            <a:extLst>
              <a:ext uri="{FF2B5EF4-FFF2-40B4-BE49-F238E27FC236}">
                <a16:creationId xmlns:a16="http://schemas.microsoft.com/office/drawing/2014/main" id="{4FD92CBF-5108-43E8-97FB-1ACA44DB10BE}"/>
              </a:ext>
            </a:extLst>
          </p:cNvPr>
          <p:cNvSpPr>
            <a:spLocks noGrp="1"/>
          </p:cNvSpPr>
          <p:nvPr>
            <p:ph idx="1"/>
          </p:nvPr>
        </p:nvSpPr>
        <p:spPr/>
        <p:txBody>
          <a:bodyPr/>
          <a:lstStyle/>
          <a:p>
            <a:r>
              <a:rPr lang="en-US" dirty="0"/>
              <a:t>Illegal Rush – 5-yard penalty, automatic first down</a:t>
            </a:r>
          </a:p>
          <a:p>
            <a:pPr lvl="1"/>
            <a:r>
              <a:rPr lang="en-US" dirty="0"/>
              <a:t>Any defender who crosses the line of scrimmage before the ball is handed off that did not line up behind the rush bag</a:t>
            </a:r>
          </a:p>
          <a:p>
            <a:r>
              <a:rPr lang="en-US" dirty="0"/>
              <a:t>Illegal Flag Pull – 5-yard penalty, automatic first down</a:t>
            </a:r>
          </a:p>
          <a:p>
            <a:pPr lvl="1"/>
            <a:r>
              <a:rPr lang="en-US" dirty="0"/>
              <a:t>Any defender who pulls a receiver’s flag prior to them possessing the ball</a:t>
            </a:r>
          </a:p>
          <a:p>
            <a:r>
              <a:rPr lang="en-US" dirty="0"/>
              <a:t>Roughing the Passer – 10-yard penalty, automatic first down</a:t>
            </a:r>
          </a:p>
          <a:p>
            <a:pPr lvl="1"/>
            <a:r>
              <a:rPr lang="en-US" dirty="0"/>
              <a:t>Philosophy: any egregious contact to the quarterback by the defender that endangers quarterback safety. </a:t>
            </a:r>
          </a:p>
          <a:p>
            <a:pPr lvl="2"/>
            <a:r>
              <a:rPr lang="en-US" dirty="0"/>
              <a:t>Additional note: quarterback is entitled to the follow through with his arm upon throwing the ball. Any contact with the quarterback’s arm is considered RTP.</a:t>
            </a:r>
          </a:p>
        </p:txBody>
      </p:sp>
    </p:spTree>
    <p:extLst>
      <p:ext uri="{BB962C8B-B14F-4D97-AF65-F5344CB8AC3E}">
        <p14:creationId xmlns:p14="http://schemas.microsoft.com/office/powerpoint/2010/main" val="34119436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2F18C-34E7-4F34-A181-25062DDDB111}"/>
              </a:ext>
            </a:extLst>
          </p:cNvPr>
          <p:cNvSpPr>
            <a:spLocks noGrp="1"/>
          </p:cNvSpPr>
          <p:nvPr>
            <p:ph type="title"/>
          </p:nvPr>
        </p:nvSpPr>
        <p:spPr/>
        <p:txBody>
          <a:bodyPr/>
          <a:lstStyle/>
          <a:p>
            <a:r>
              <a:rPr lang="en-US" dirty="0"/>
              <a:t>Illegal Rush</a:t>
            </a:r>
          </a:p>
        </p:txBody>
      </p:sp>
      <p:pic>
        <p:nvPicPr>
          <p:cNvPr id="6" name="Picture Placeholder 5">
            <a:extLst>
              <a:ext uri="{FF2B5EF4-FFF2-40B4-BE49-F238E27FC236}">
                <a16:creationId xmlns:a16="http://schemas.microsoft.com/office/drawing/2014/main" id="{CA59A5A7-5CD7-487B-A0D4-4D3D5605C787}"/>
              </a:ext>
            </a:extLst>
          </p:cNvPr>
          <p:cNvPicPr>
            <a:picLocks noGrp="1" noChangeAspect="1"/>
          </p:cNvPicPr>
          <p:nvPr>
            <p:ph type="pic" idx="1"/>
          </p:nvPr>
        </p:nvPicPr>
        <p:blipFill rotWithShape="1">
          <a:blip r:embed="rId2"/>
          <a:srcRect t="496" b="3674"/>
          <a:stretch/>
        </p:blipFill>
        <p:spPr>
          <a:xfrm>
            <a:off x="7612382" y="-9679"/>
            <a:ext cx="2953061" cy="6867679"/>
          </a:xfrm>
        </p:spPr>
      </p:pic>
      <p:sp>
        <p:nvSpPr>
          <p:cNvPr id="4" name="Text Placeholder 3">
            <a:extLst>
              <a:ext uri="{FF2B5EF4-FFF2-40B4-BE49-F238E27FC236}">
                <a16:creationId xmlns:a16="http://schemas.microsoft.com/office/drawing/2014/main" id="{ED98C0DF-E7F1-47FD-B0C2-0C51E9BC1EE7}"/>
              </a:ext>
            </a:extLst>
          </p:cNvPr>
          <p:cNvSpPr>
            <a:spLocks noGrp="1"/>
          </p:cNvSpPr>
          <p:nvPr>
            <p:ph type="body" sz="half" idx="2"/>
          </p:nvPr>
        </p:nvSpPr>
        <p:spPr/>
        <p:txBody>
          <a:bodyPr/>
          <a:lstStyle/>
          <a:p>
            <a:r>
              <a:rPr lang="en-US" dirty="0"/>
              <a:t>5-yard penalty, automatic first down</a:t>
            </a:r>
          </a:p>
        </p:txBody>
      </p:sp>
    </p:spTree>
    <p:extLst>
      <p:ext uri="{BB962C8B-B14F-4D97-AF65-F5344CB8AC3E}">
        <p14:creationId xmlns:p14="http://schemas.microsoft.com/office/powerpoint/2010/main" val="16140089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CD372-35DA-40ED-9EE4-37D2B3F91046}"/>
              </a:ext>
            </a:extLst>
          </p:cNvPr>
          <p:cNvSpPr>
            <a:spLocks noGrp="1"/>
          </p:cNvSpPr>
          <p:nvPr>
            <p:ph type="title"/>
          </p:nvPr>
        </p:nvSpPr>
        <p:spPr/>
        <p:txBody>
          <a:bodyPr/>
          <a:lstStyle/>
          <a:p>
            <a:r>
              <a:rPr lang="en-US" dirty="0"/>
              <a:t>Illegal Flag Pull</a:t>
            </a:r>
          </a:p>
        </p:txBody>
      </p:sp>
      <p:pic>
        <p:nvPicPr>
          <p:cNvPr id="6" name="Picture Placeholder 5" descr="A picture containing arthropod, animal, invertebrate&#10;&#10;Description automatically generated">
            <a:extLst>
              <a:ext uri="{FF2B5EF4-FFF2-40B4-BE49-F238E27FC236}">
                <a16:creationId xmlns:a16="http://schemas.microsoft.com/office/drawing/2014/main" id="{5BCE6E24-E097-4E10-A08C-35107DFBB95F}"/>
              </a:ext>
            </a:extLst>
          </p:cNvPr>
          <p:cNvPicPr>
            <a:picLocks noGrp="1" noChangeAspect="1"/>
          </p:cNvPicPr>
          <p:nvPr>
            <p:ph type="pic" idx="1"/>
          </p:nvPr>
        </p:nvPicPr>
        <p:blipFill rotWithShape="1">
          <a:blip r:embed="rId2"/>
          <a:srcRect l="3506" r="3926"/>
          <a:stretch/>
        </p:blipFill>
        <p:spPr>
          <a:xfrm>
            <a:off x="6723089" y="1566472"/>
            <a:ext cx="4437087" cy="3725055"/>
          </a:xfrm>
        </p:spPr>
      </p:pic>
      <p:sp>
        <p:nvSpPr>
          <p:cNvPr id="4" name="Text Placeholder 3">
            <a:extLst>
              <a:ext uri="{FF2B5EF4-FFF2-40B4-BE49-F238E27FC236}">
                <a16:creationId xmlns:a16="http://schemas.microsoft.com/office/drawing/2014/main" id="{A3B64215-B0E2-4939-BACB-3BA3DC1646E6}"/>
              </a:ext>
            </a:extLst>
          </p:cNvPr>
          <p:cNvSpPr>
            <a:spLocks noGrp="1"/>
          </p:cNvSpPr>
          <p:nvPr>
            <p:ph type="body" sz="half" idx="2"/>
          </p:nvPr>
        </p:nvSpPr>
        <p:spPr/>
        <p:txBody>
          <a:bodyPr/>
          <a:lstStyle/>
          <a:p>
            <a:r>
              <a:rPr lang="en-US" dirty="0"/>
              <a:t>5-yard penalty, automatic first down</a:t>
            </a:r>
          </a:p>
        </p:txBody>
      </p:sp>
    </p:spTree>
    <p:extLst>
      <p:ext uri="{BB962C8B-B14F-4D97-AF65-F5344CB8AC3E}">
        <p14:creationId xmlns:p14="http://schemas.microsoft.com/office/powerpoint/2010/main" val="5446383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5DEE3-2F28-4936-85B5-02EA22EDCADD}"/>
              </a:ext>
            </a:extLst>
          </p:cNvPr>
          <p:cNvSpPr>
            <a:spLocks noGrp="1"/>
          </p:cNvSpPr>
          <p:nvPr>
            <p:ph type="title"/>
          </p:nvPr>
        </p:nvSpPr>
        <p:spPr/>
        <p:txBody>
          <a:bodyPr/>
          <a:lstStyle/>
          <a:p>
            <a:r>
              <a:rPr lang="en-US" dirty="0"/>
              <a:t>Roughing the Passer</a:t>
            </a:r>
          </a:p>
        </p:txBody>
      </p:sp>
      <p:pic>
        <p:nvPicPr>
          <p:cNvPr id="6" name="Picture Placeholder 5">
            <a:extLst>
              <a:ext uri="{FF2B5EF4-FFF2-40B4-BE49-F238E27FC236}">
                <a16:creationId xmlns:a16="http://schemas.microsoft.com/office/drawing/2014/main" id="{1A76C64B-1BD6-43F5-8265-B68B45D30880}"/>
              </a:ext>
            </a:extLst>
          </p:cNvPr>
          <p:cNvPicPr>
            <a:picLocks noGrp="1" noChangeAspect="1"/>
          </p:cNvPicPr>
          <p:nvPr>
            <p:ph type="pic" idx="1"/>
          </p:nvPr>
        </p:nvPicPr>
        <p:blipFill rotWithShape="1">
          <a:blip r:embed="rId2"/>
          <a:srcRect t="138" b="262"/>
          <a:stretch/>
        </p:blipFill>
        <p:spPr>
          <a:xfrm>
            <a:off x="7937292" y="15153"/>
            <a:ext cx="2193778" cy="6827694"/>
          </a:xfrm>
        </p:spPr>
      </p:pic>
      <p:sp>
        <p:nvSpPr>
          <p:cNvPr id="4" name="Text Placeholder 3">
            <a:extLst>
              <a:ext uri="{FF2B5EF4-FFF2-40B4-BE49-F238E27FC236}">
                <a16:creationId xmlns:a16="http://schemas.microsoft.com/office/drawing/2014/main" id="{5F0160FD-00FA-45FE-9747-46FA7E8FD516}"/>
              </a:ext>
            </a:extLst>
          </p:cNvPr>
          <p:cNvSpPr>
            <a:spLocks noGrp="1"/>
          </p:cNvSpPr>
          <p:nvPr>
            <p:ph type="body" sz="half" idx="2"/>
          </p:nvPr>
        </p:nvSpPr>
        <p:spPr/>
        <p:txBody>
          <a:bodyPr/>
          <a:lstStyle/>
          <a:p>
            <a:r>
              <a:rPr lang="en-US" dirty="0"/>
              <a:t>10-yard penalty, automatic first down</a:t>
            </a:r>
          </a:p>
        </p:txBody>
      </p:sp>
    </p:spTree>
    <p:extLst>
      <p:ext uri="{BB962C8B-B14F-4D97-AF65-F5344CB8AC3E}">
        <p14:creationId xmlns:p14="http://schemas.microsoft.com/office/powerpoint/2010/main" val="37090417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7FD0D-302C-443B-9889-97DB6C9E1497}"/>
              </a:ext>
            </a:extLst>
          </p:cNvPr>
          <p:cNvSpPr>
            <a:spLocks noGrp="1"/>
          </p:cNvSpPr>
          <p:nvPr>
            <p:ph type="title"/>
          </p:nvPr>
        </p:nvSpPr>
        <p:spPr/>
        <p:txBody>
          <a:bodyPr/>
          <a:lstStyle/>
          <a:p>
            <a:r>
              <a:rPr lang="en-US" dirty="0"/>
              <a:t>Pass Interference</a:t>
            </a:r>
          </a:p>
        </p:txBody>
      </p:sp>
      <p:sp>
        <p:nvSpPr>
          <p:cNvPr id="3" name="Text Placeholder 2">
            <a:extLst>
              <a:ext uri="{FF2B5EF4-FFF2-40B4-BE49-F238E27FC236}">
                <a16:creationId xmlns:a16="http://schemas.microsoft.com/office/drawing/2014/main" id="{7F00E1F5-C6F1-4BBE-ACEC-F50DE8C8BC1E}"/>
              </a:ext>
            </a:extLst>
          </p:cNvPr>
          <p:cNvSpPr>
            <a:spLocks noGrp="1"/>
          </p:cNvSpPr>
          <p:nvPr>
            <p:ph type="body" idx="1"/>
          </p:nvPr>
        </p:nvSpPr>
        <p:spPr/>
        <p:txBody>
          <a:bodyPr/>
          <a:lstStyle/>
          <a:p>
            <a:r>
              <a:rPr lang="en-US" dirty="0"/>
              <a:t>Section 9</a:t>
            </a:r>
          </a:p>
        </p:txBody>
      </p:sp>
    </p:spTree>
    <p:extLst>
      <p:ext uri="{BB962C8B-B14F-4D97-AF65-F5344CB8AC3E}">
        <p14:creationId xmlns:p14="http://schemas.microsoft.com/office/powerpoint/2010/main" val="24561294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6645D-5621-458A-B6A7-32383020134F}"/>
              </a:ext>
            </a:extLst>
          </p:cNvPr>
          <p:cNvSpPr>
            <a:spLocks noGrp="1"/>
          </p:cNvSpPr>
          <p:nvPr>
            <p:ph type="title"/>
          </p:nvPr>
        </p:nvSpPr>
        <p:spPr/>
        <p:txBody>
          <a:bodyPr/>
          <a:lstStyle/>
          <a:p>
            <a:r>
              <a:rPr lang="en-US" dirty="0"/>
              <a:t>Defensive Pass Interference (DPI)</a:t>
            </a:r>
          </a:p>
        </p:txBody>
      </p:sp>
      <p:sp>
        <p:nvSpPr>
          <p:cNvPr id="3" name="Content Placeholder 2">
            <a:extLst>
              <a:ext uri="{FF2B5EF4-FFF2-40B4-BE49-F238E27FC236}">
                <a16:creationId xmlns:a16="http://schemas.microsoft.com/office/drawing/2014/main" id="{7FE4BA49-1150-4EFE-9E4B-840D4627CA5E}"/>
              </a:ext>
            </a:extLst>
          </p:cNvPr>
          <p:cNvSpPr>
            <a:spLocks noGrp="1"/>
          </p:cNvSpPr>
          <p:nvPr>
            <p:ph idx="1"/>
          </p:nvPr>
        </p:nvSpPr>
        <p:spPr/>
        <p:txBody>
          <a:bodyPr/>
          <a:lstStyle/>
          <a:p>
            <a:r>
              <a:rPr lang="en-US" dirty="0"/>
              <a:t>Spot Foul, automatic first down</a:t>
            </a:r>
          </a:p>
          <a:p>
            <a:r>
              <a:rPr lang="en-US" dirty="0"/>
              <a:t>Six categories of DPI</a:t>
            </a:r>
          </a:p>
          <a:p>
            <a:pPr lvl="1"/>
            <a:r>
              <a:rPr lang="en-US" dirty="0"/>
              <a:t>Armbar</a:t>
            </a:r>
          </a:p>
          <a:p>
            <a:pPr lvl="1"/>
            <a:r>
              <a:rPr lang="en-US" dirty="0"/>
              <a:t>Playing through the back</a:t>
            </a:r>
          </a:p>
          <a:p>
            <a:pPr lvl="1"/>
            <a:r>
              <a:rPr lang="en-US" dirty="0"/>
              <a:t>Hold and restrict</a:t>
            </a:r>
          </a:p>
          <a:p>
            <a:pPr lvl="1"/>
            <a:r>
              <a:rPr lang="en-US" dirty="0"/>
              <a:t>Hook and grab</a:t>
            </a:r>
          </a:p>
          <a:p>
            <a:pPr lvl="1"/>
            <a:r>
              <a:rPr lang="en-US" dirty="0"/>
              <a:t>Cutoff</a:t>
            </a:r>
          </a:p>
          <a:p>
            <a:pPr lvl="1"/>
            <a:r>
              <a:rPr lang="en-US" dirty="0"/>
              <a:t>Not playing the ball</a:t>
            </a:r>
          </a:p>
          <a:p>
            <a:r>
              <a:rPr lang="en-US" b="1" u="sng" dirty="0"/>
              <a:t>If it’s not one of the six, it’s not DPI!</a:t>
            </a:r>
          </a:p>
        </p:txBody>
      </p:sp>
      <p:pic>
        <p:nvPicPr>
          <p:cNvPr id="5" name="Picture 4" descr="A football player throwing a ball&#10;&#10;Description automatically generated">
            <a:extLst>
              <a:ext uri="{FF2B5EF4-FFF2-40B4-BE49-F238E27FC236}">
                <a16:creationId xmlns:a16="http://schemas.microsoft.com/office/drawing/2014/main" id="{C950C420-4569-42AF-850F-3146E5D17571}"/>
              </a:ext>
            </a:extLst>
          </p:cNvPr>
          <p:cNvPicPr>
            <a:picLocks noChangeAspect="1"/>
          </p:cNvPicPr>
          <p:nvPr/>
        </p:nvPicPr>
        <p:blipFill>
          <a:blip r:embed="rId2"/>
          <a:stretch>
            <a:fillRect/>
          </a:stretch>
        </p:blipFill>
        <p:spPr>
          <a:xfrm>
            <a:off x="6483245" y="2317646"/>
            <a:ext cx="5055823" cy="3035090"/>
          </a:xfrm>
          <a:prstGeom prst="rect">
            <a:avLst/>
          </a:prstGeom>
        </p:spPr>
      </p:pic>
    </p:spTree>
    <p:extLst>
      <p:ext uri="{BB962C8B-B14F-4D97-AF65-F5344CB8AC3E}">
        <p14:creationId xmlns:p14="http://schemas.microsoft.com/office/powerpoint/2010/main" val="28500947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9A6D2-4F0E-4810-8E3B-7669C6BA36AF}"/>
              </a:ext>
            </a:extLst>
          </p:cNvPr>
          <p:cNvSpPr>
            <a:spLocks noGrp="1"/>
          </p:cNvSpPr>
          <p:nvPr>
            <p:ph type="title"/>
          </p:nvPr>
        </p:nvSpPr>
        <p:spPr/>
        <p:txBody>
          <a:bodyPr/>
          <a:lstStyle/>
          <a:p>
            <a:r>
              <a:rPr lang="en-US" dirty="0"/>
              <a:t>Offensive Pass Interference (OPI)</a:t>
            </a:r>
          </a:p>
        </p:txBody>
      </p:sp>
      <p:sp>
        <p:nvSpPr>
          <p:cNvPr id="3" name="Content Placeholder 2">
            <a:extLst>
              <a:ext uri="{FF2B5EF4-FFF2-40B4-BE49-F238E27FC236}">
                <a16:creationId xmlns:a16="http://schemas.microsoft.com/office/drawing/2014/main" id="{D2E6C1DA-8983-490F-A064-CF0D685B3CF7}"/>
              </a:ext>
            </a:extLst>
          </p:cNvPr>
          <p:cNvSpPr>
            <a:spLocks noGrp="1"/>
          </p:cNvSpPr>
          <p:nvPr>
            <p:ph idx="1"/>
          </p:nvPr>
        </p:nvSpPr>
        <p:spPr/>
        <p:txBody>
          <a:bodyPr/>
          <a:lstStyle/>
          <a:p>
            <a:r>
              <a:rPr lang="en-US" dirty="0"/>
              <a:t>10-yard penalty, loss of down</a:t>
            </a:r>
          </a:p>
          <a:p>
            <a:r>
              <a:rPr lang="en-US" dirty="0"/>
              <a:t>Five categories of OPI</a:t>
            </a:r>
          </a:p>
          <a:p>
            <a:pPr lvl="1"/>
            <a:r>
              <a:rPr lang="en-US" dirty="0"/>
              <a:t>Push off</a:t>
            </a:r>
          </a:p>
          <a:p>
            <a:pPr lvl="1"/>
            <a:r>
              <a:rPr lang="en-US" dirty="0"/>
              <a:t>Armbar</a:t>
            </a:r>
          </a:p>
          <a:p>
            <a:pPr lvl="1"/>
            <a:r>
              <a:rPr lang="en-US" dirty="0"/>
              <a:t>Playing through the back</a:t>
            </a:r>
          </a:p>
          <a:p>
            <a:pPr lvl="1"/>
            <a:r>
              <a:rPr lang="en-US" dirty="0"/>
              <a:t>Hold and restrict</a:t>
            </a:r>
          </a:p>
          <a:p>
            <a:pPr lvl="1"/>
            <a:r>
              <a:rPr lang="en-US" dirty="0"/>
              <a:t>Not playing the ball</a:t>
            </a:r>
          </a:p>
          <a:p>
            <a:r>
              <a:rPr lang="en-US" b="1" u="sng" dirty="0"/>
              <a:t>If it’s not one of the five, it’s not OPI!</a:t>
            </a:r>
          </a:p>
        </p:txBody>
      </p:sp>
      <p:pic>
        <p:nvPicPr>
          <p:cNvPr id="5" name="Picture 4" descr="A football player with a football ball on a field&#10;&#10;Description automatically generated">
            <a:extLst>
              <a:ext uri="{FF2B5EF4-FFF2-40B4-BE49-F238E27FC236}">
                <a16:creationId xmlns:a16="http://schemas.microsoft.com/office/drawing/2014/main" id="{56ECE3FB-4FDE-4BF2-ABE4-7F8EB0143125}"/>
              </a:ext>
            </a:extLst>
          </p:cNvPr>
          <p:cNvPicPr>
            <a:picLocks noChangeAspect="1"/>
          </p:cNvPicPr>
          <p:nvPr/>
        </p:nvPicPr>
        <p:blipFill>
          <a:blip r:embed="rId2"/>
          <a:stretch>
            <a:fillRect/>
          </a:stretch>
        </p:blipFill>
        <p:spPr>
          <a:xfrm>
            <a:off x="6280878" y="2286000"/>
            <a:ext cx="5202603" cy="3113336"/>
          </a:xfrm>
          <a:prstGeom prst="rect">
            <a:avLst/>
          </a:prstGeom>
        </p:spPr>
      </p:pic>
    </p:spTree>
    <p:extLst>
      <p:ext uri="{BB962C8B-B14F-4D97-AF65-F5344CB8AC3E}">
        <p14:creationId xmlns:p14="http://schemas.microsoft.com/office/powerpoint/2010/main" val="15145937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126D7-C9C2-48B6-A00B-D6C137D3AC6C}"/>
              </a:ext>
            </a:extLst>
          </p:cNvPr>
          <p:cNvSpPr>
            <a:spLocks noGrp="1"/>
          </p:cNvSpPr>
          <p:nvPr>
            <p:ph type="title"/>
          </p:nvPr>
        </p:nvSpPr>
        <p:spPr/>
        <p:txBody>
          <a:bodyPr/>
          <a:lstStyle/>
          <a:p>
            <a:r>
              <a:rPr lang="en-US" dirty="0"/>
              <a:t>Pass Interference</a:t>
            </a:r>
          </a:p>
        </p:txBody>
      </p:sp>
      <p:pic>
        <p:nvPicPr>
          <p:cNvPr id="8" name="Picture Placeholder 7" descr="A picture containing clothing&#10;&#10;Description automatically generated">
            <a:extLst>
              <a:ext uri="{FF2B5EF4-FFF2-40B4-BE49-F238E27FC236}">
                <a16:creationId xmlns:a16="http://schemas.microsoft.com/office/drawing/2014/main" id="{2D4474D4-6CA1-4335-A51E-08E82CC77310}"/>
              </a:ext>
            </a:extLst>
          </p:cNvPr>
          <p:cNvPicPr>
            <a:picLocks noGrp="1" noChangeAspect="1"/>
          </p:cNvPicPr>
          <p:nvPr>
            <p:ph type="pic" idx="1"/>
          </p:nvPr>
        </p:nvPicPr>
        <p:blipFill rotWithShape="1">
          <a:blip r:embed="rId2"/>
          <a:srcRect l="-778" t="107" r="778" b="63127"/>
          <a:stretch/>
        </p:blipFill>
        <p:spPr>
          <a:xfrm>
            <a:off x="5549610" y="-1"/>
            <a:ext cx="6642389" cy="6839987"/>
          </a:xfrm>
        </p:spPr>
      </p:pic>
      <p:sp>
        <p:nvSpPr>
          <p:cNvPr id="4" name="Text Placeholder 3">
            <a:extLst>
              <a:ext uri="{FF2B5EF4-FFF2-40B4-BE49-F238E27FC236}">
                <a16:creationId xmlns:a16="http://schemas.microsoft.com/office/drawing/2014/main" id="{2D53EAB8-912B-43FC-AF6B-96D47AB5E0A0}"/>
              </a:ext>
            </a:extLst>
          </p:cNvPr>
          <p:cNvSpPr>
            <a:spLocks noGrp="1"/>
          </p:cNvSpPr>
          <p:nvPr>
            <p:ph type="body" sz="half" idx="2"/>
          </p:nvPr>
        </p:nvSpPr>
        <p:spPr/>
        <p:txBody>
          <a:bodyPr/>
          <a:lstStyle/>
          <a:p>
            <a:r>
              <a:rPr lang="en-US" dirty="0"/>
              <a:t>DPI: Spot foul, automatic first down</a:t>
            </a:r>
          </a:p>
          <a:p>
            <a:r>
              <a:rPr lang="en-US" dirty="0"/>
              <a:t>OPI: 10-yard penalty, loss of down</a:t>
            </a:r>
          </a:p>
        </p:txBody>
      </p:sp>
    </p:spTree>
    <p:extLst>
      <p:ext uri="{BB962C8B-B14F-4D97-AF65-F5344CB8AC3E}">
        <p14:creationId xmlns:p14="http://schemas.microsoft.com/office/powerpoint/2010/main" val="25407457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984F6-54AC-4C73-8C9B-87EBEA823091}"/>
              </a:ext>
            </a:extLst>
          </p:cNvPr>
          <p:cNvSpPr>
            <a:spLocks noGrp="1"/>
          </p:cNvSpPr>
          <p:nvPr>
            <p:ph type="ctrTitle"/>
          </p:nvPr>
        </p:nvSpPr>
        <p:spPr>
          <a:xfrm>
            <a:off x="1154243" y="1788454"/>
            <a:ext cx="9856032" cy="2098226"/>
          </a:xfrm>
        </p:spPr>
        <p:txBody>
          <a:bodyPr/>
          <a:lstStyle/>
          <a:p>
            <a:r>
              <a:rPr lang="en-US" dirty="0"/>
              <a:t> </a:t>
            </a:r>
          </a:p>
        </p:txBody>
      </p:sp>
      <p:sp>
        <p:nvSpPr>
          <p:cNvPr id="3" name="Subtitle 2">
            <a:extLst>
              <a:ext uri="{FF2B5EF4-FFF2-40B4-BE49-F238E27FC236}">
                <a16:creationId xmlns:a16="http://schemas.microsoft.com/office/drawing/2014/main" id="{F1ACB886-021F-4BA8-8C99-DC3F7B4922B3}"/>
              </a:ext>
            </a:extLst>
          </p:cNvPr>
          <p:cNvSpPr>
            <a:spLocks noGrp="1"/>
          </p:cNvSpPr>
          <p:nvPr>
            <p:ph type="subTitle" idx="1"/>
          </p:nvPr>
        </p:nvSpPr>
        <p:spPr/>
        <p:txBody>
          <a:bodyPr/>
          <a:lstStyle/>
          <a:p>
            <a:r>
              <a:rPr lang="en-US" dirty="0"/>
              <a:t>Officials Training Meeting – Fall 2019</a:t>
            </a:r>
          </a:p>
        </p:txBody>
      </p:sp>
      <p:pic>
        <p:nvPicPr>
          <p:cNvPr id="5" name="Picture 4" descr="A picture containing text&#10;&#10;Description automatically generated">
            <a:extLst>
              <a:ext uri="{FF2B5EF4-FFF2-40B4-BE49-F238E27FC236}">
                <a16:creationId xmlns:a16="http://schemas.microsoft.com/office/drawing/2014/main" id="{8263A80E-562E-421D-B7C9-E34595A45F3C}"/>
              </a:ext>
            </a:extLst>
          </p:cNvPr>
          <p:cNvPicPr>
            <a:picLocks noChangeAspect="1"/>
          </p:cNvPicPr>
          <p:nvPr/>
        </p:nvPicPr>
        <p:blipFill>
          <a:blip r:embed="rId2"/>
          <a:stretch>
            <a:fillRect/>
          </a:stretch>
        </p:blipFill>
        <p:spPr>
          <a:xfrm>
            <a:off x="4666792" y="1788454"/>
            <a:ext cx="2857899" cy="1905266"/>
          </a:xfrm>
          <a:prstGeom prst="rect">
            <a:avLst/>
          </a:prstGeom>
        </p:spPr>
      </p:pic>
    </p:spTree>
    <p:extLst>
      <p:ext uri="{BB962C8B-B14F-4D97-AF65-F5344CB8AC3E}">
        <p14:creationId xmlns:p14="http://schemas.microsoft.com/office/powerpoint/2010/main" val="319380151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283</TotalTime>
  <Words>1987</Words>
  <Application>Microsoft Office PowerPoint</Application>
  <PresentationFormat>Widescreen</PresentationFormat>
  <Paragraphs>238</Paragraphs>
  <Slides>54</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54</vt:i4>
      </vt:variant>
    </vt:vector>
  </HeadingPairs>
  <TitlesOfParts>
    <vt:vector size="56" baseType="lpstr">
      <vt:lpstr>Franklin Gothic Book</vt:lpstr>
      <vt:lpstr>Crop</vt:lpstr>
      <vt:lpstr> </vt:lpstr>
      <vt:lpstr>Uniform &amp; Pre-game</vt:lpstr>
      <vt:lpstr>Uniform</vt:lpstr>
      <vt:lpstr>Pre-Game</vt:lpstr>
      <vt:lpstr>Positional Mechanics</vt:lpstr>
      <vt:lpstr>2-Man Positional Mechanics</vt:lpstr>
      <vt:lpstr>2-Man Positional Mechanics</vt:lpstr>
      <vt:lpstr>3-Man Positional Mechanics</vt:lpstr>
      <vt:lpstr>Timing &amp; Overtime</vt:lpstr>
      <vt:lpstr>Standard Timing</vt:lpstr>
      <vt:lpstr>Incomplete Pass</vt:lpstr>
      <vt:lpstr>Stop Clock</vt:lpstr>
      <vt:lpstr>Overtime Rules</vt:lpstr>
      <vt:lpstr>Scoring</vt:lpstr>
      <vt:lpstr>Scoring</vt:lpstr>
      <vt:lpstr>Touchdown</vt:lpstr>
      <vt:lpstr>Scoring</vt:lpstr>
      <vt:lpstr>Safety</vt:lpstr>
      <vt:lpstr>Scoring</vt:lpstr>
      <vt:lpstr>The Passing Game</vt:lpstr>
      <vt:lpstr>Forward Passes</vt:lpstr>
      <vt:lpstr>Illegal Forward Pass</vt:lpstr>
      <vt:lpstr>Receiving</vt:lpstr>
      <vt:lpstr>Coaches</vt:lpstr>
      <vt:lpstr>Coaches</vt:lpstr>
      <vt:lpstr>Unsportsmanlike Conduct</vt:lpstr>
      <vt:lpstr>Coaches</vt:lpstr>
      <vt:lpstr>Offensive Fouls</vt:lpstr>
      <vt:lpstr>Offensive Fouls</vt:lpstr>
      <vt:lpstr>Blocking</vt:lpstr>
      <vt:lpstr>Charging</vt:lpstr>
      <vt:lpstr>Flag Guarding</vt:lpstr>
      <vt:lpstr>Offensive Fouls</vt:lpstr>
      <vt:lpstr>Unnecessary Roughness</vt:lpstr>
      <vt:lpstr>False Start</vt:lpstr>
      <vt:lpstr>Offsides</vt:lpstr>
      <vt:lpstr>Offensive Fouls</vt:lpstr>
      <vt:lpstr>Illegal Motion </vt:lpstr>
      <vt:lpstr>Delay of Game</vt:lpstr>
      <vt:lpstr>Impeding the Rusher</vt:lpstr>
      <vt:lpstr>Defensive Fouls</vt:lpstr>
      <vt:lpstr>Defensive Fouls</vt:lpstr>
      <vt:lpstr>Holding</vt:lpstr>
      <vt:lpstr>Illegal Contact</vt:lpstr>
      <vt:lpstr>Defensive Fouls</vt:lpstr>
      <vt:lpstr>Defensive Fouls</vt:lpstr>
      <vt:lpstr>Illegal Rush</vt:lpstr>
      <vt:lpstr>Illegal Flag Pull</vt:lpstr>
      <vt:lpstr>Roughing the Passer</vt:lpstr>
      <vt:lpstr>Pass Interference</vt:lpstr>
      <vt:lpstr>Defensive Pass Interference (DPI)</vt:lpstr>
      <vt:lpstr>Offensive Pass Interference (OPI)</vt:lpstr>
      <vt:lpstr>Pass Interference</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Spencer Shockness</dc:creator>
  <cp:lastModifiedBy>Spencer Shockness</cp:lastModifiedBy>
  <cp:revision>25</cp:revision>
  <dcterms:created xsi:type="dcterms:W3CDTF">2019-09-17T21:43:30Z</dcterms:created>
  <dcterms:modified xsi:type="dcterms:W3CDTF">2019-09-20T01:45:30Z</dcterms:modified>
</cp:coreProperties>
</file>