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3" r:id="rId3"/>
    <p:sldId id="258" r:id="rId4"/>
    <p:sldId id="264" r:id="rId5"/>
    <p:sldId id="284" r:id="rId6"/>
    <p:sldId id="260" r:id="rId7"/>
    <p:sldId id="261" r:id="rId8"/>
    <p:sldId id="287" r:id="rId9"/>
    <p:sldId id="286" r:id="rId10"/>
    <p:sldId id="265" r:id="rId11"/>
    <p:sldId id="266" r:id="rId12"/>
    <p:sldId id="267" r:id="rId13"/>
    <p:sldId id="268" r:id="rId14"/>
    <p:sldId id="269" r:id="rId15"/>
    <p:sldId id="272" r:id="rId16"/>
    <p:sldId id="270" r:id="rId17"/>
    <p:sldId id="271" r:id="rId18"/>
    <p:sldId id="283" r:id="rId19"/>
    <p:sldId id="273" r:id="rId20"/>
    <p:sldId id="274" r:id="rId21"/>
    <p:sldId id="275" r:id="rId22"/>
    <p:sldId id="276" r:id="rId23"/>
    <p:sldId id="277" r:id="rId24"/>
    <p:sldId id="282" r:id="rId25"/>
    <p:sldId id="278" r:id="rId26"/>
    <p:sldId id="279" r:id="rId27"/>
    <p:sldId id="280" r:id="rId28"/>
    <p:sldId id="281"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74" d="100"/>
          <a:sy n="74" d="100"/>
        </p:scale>
        <p:origin x="108"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E2BBB8-937F-4DE5-8E1B-85B932062EE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1BDC6DF-BD19-4C75-BE84-16437D90521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FDE475-613A-46DB-A06A-F683FC7EB62D}"/>
              </a:ext>
            </a:extLst>
          </p:cNvPr>
          <p:cNvSpPr>
            <a:spLocks noGrp="1"/>
          </p:cNvSpPr>
          <p:nvPr>
            <p:ph type="dt" sz="half" idx="10"/>
          </p:nvPr>
        </p:nvSpPr>
        <p:spPr/>
        <p:txBody>
          <a:bodyPr/>
          <a:lstStyle/>
          <a:p>
            <a:fld id="{F2236D8B-5454-46EB-8380-C72C1F259168}" type="datetimeFigureOut">
              <a:rPr lang="en-US" smtClean="0"/>
              <a:t>11/21/2025</a:t>
            </a:fld>
            <a:endParaRPr lang="en-US"/>
          </a:p>
        </p:txBody>
      </p:sp>
      <p:sp>
        <p:nvSpPr>
          <p:cNvPr id="5" name="Footer Placeholder 4">
            <a:extLst>
              <a:ext uri="{FF2B5EF4-FFF2-40B4-BE49-F238E27FC236}">
                <a16:creationId xmlns:a16="http://schemas.microsoft.com/office/drawing/2014/main" id="{A5D21EAC-74F0-437C-995B-090DD9BC376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92BB78-91C6-4A96-B448-BC20EEACDB06}"/>
              </a:ext>
            </a:extLst>
          </p:cNvPr>
          <p:cNvSpPr>
            <a:spLocks noGrp="1"/>
          </p:cNvSpPr>
          <p:nvPr>
            <p:ph type="sldNum" sz="quarter" idx="12"/>
          </p:nvPr>
        </p:nvSpPr>
        <p:spPr/>
        <p:txBody>
          <a:bodyPr/>
          <a:lstStyle/>
          <a:p>
            <a:fld id="{14F0E115-41FD-434D-9080-68306ECD69A2}" type="slidenum">
              <a:rPr lang="en-US" smtClean="0"/>
              <a:t>‹#›</a:t>
            </a:fld>
            <a:endParaRPr lang="en-US"/>
          </a:p>
        </p:txBody>
      </p:sp>
    </p:spTree>
    <p:extLst>
      <p:ext uri="{BB962C8B-B14F-4D97-AF65-F5344CB8AC3E}">
        <p14:creationId xmlns:p14="http://schemas.microsoft.com/office/powerpoint/2010/main" val="28880169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BF01A5-AB17-4354-B539-108F32E8C1E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58295D4-174D-4BA4-A6F7-68271E2AE3B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C1C86B3-2D1E-4BB1-8C03-AB5FB536903A}"/>
              </a:ext>
            </a:extLst>
          </p:cNvPr>
          <p:cNvSpPr>
            <a:spLocks noGrp="1"/>
          </p:cNvSpPr>
          <p:nvPr>
            <p:ph type="dt" sz="half" idx="10"/>
          </p:nvPr>
        </p:nvSpPr>
        <p:spPr/>
        <p:txBody>
          <a:bodyPr/>
          <a:lstStyle/>
          <a:p>
            <a:fld id="{F2236D8B-5454-46EB-8380-C72C1F259168}" type="datetimeFigureOut">
              <a:rPr lang="en-US" smtClean="0"/>
              <a:t>11/21/2025</a:t>
            </a:fld>
            <a:endParaRPr lang="en-US"/>
          </a:p>
        </p:txBody>
      </p:sp>
      <p:sp>
        <p:nvSpPr>
          <p:cNvPr id="5" name="Footer Placeholder 4">
            <a:extLst>
              <a:ext uri="{FF2B5EF4-FFF2-40B4-BE49-F238E27FC236}">
                <a16:creationId xmlns:a16="http://schemas.microsoft.com/office/drawing/2014/main" id="{3B240701-C836-4CB3-B44F-183C527AA81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0D793EB-C223-4BBE-A638-1F11E3AD83A8}"/>
              </a:ext>
            </a:extLst>
          </p:cNvPr>
          <p:cNvSpPr>
            <a:spLocks noGrp="1"/>
          </p:cNvSpPr>
          <p:nvPr>
            <p:ph type="sldNum" sz="quarter" idx="12"/>
          </p:nvPr>
        </p:nvSpPr>
        <p:spPr/>
        <p:txBody>
          <a:bodyPr/>
          <a:lstStyle/>
          <a:p>
            <a:fld id="{14F0E115-41FD-434D-9080-68306ECD69A2}" type="slidenum">
              <a:rPr lang="en-US" smtClean="0"/>
              <a:t>‹#›</a:t>
            </a:fld>
            <a:endParaRPr lang="en-US"/>
          </a:p>
        </p:txBody>
      </p:sp>
    </p:spTree>
    <p:extLst>
      <p:ext uri="{BB962C8B-B14F-4D97-AF65-F5344CB8AC3E}">
        <p14:creationId xmlns:p14="http://schemas.microsoft.com/office/powerpoint/2010/main" val="24391804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3FF3FF-57EC-4B69-AE2B-CE31A3A3D22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8D7914A-9198-4411-ADA8-8F1BA710D59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00A2428-4F26-45A4-8114-18A7EB5EE945}"/>
              </a:ext>
            </a:extLst>
          </p:cNvPr>
          <p:cNvSpPr>
            <a:spLocks noGrp="1"/>
          </p:cNvSpPr>
          <p:nvPr>
            <p:ph type="dt" sz="half" idx="10"/>
          </p:nvPr>
        </p:nvSpPr>
        <p:spPr/>
        <p:txBody>
          <a:bodyPr/>
          <a:lstStyle/>
          <a:p>
            <a:fld id="{F2236D8B-5454-46EB-8380-C72C1F259168}" type="datetimeFigureOut">
              <a:rPr lang="en-US" smtClean="0"/>
              <a:t>11/21/2025</a:t>
            </a:fld>
            <a:endParaRPr lang="en-US"/>
          </a:p>
        </p:txBody>
      </p:sp>
      <p:sp>
        <p:nvSpPr>
          <p:cNvPr id="5" name="Footer Placeholder 4">
            <a:extLst>
              <a:ext uri="{FF2B5EF4-FFF2-40B4-BE49-F238E27FC236}">
                <a16:creationId xmlns:a16="http://schemas.microsoft.com/office/drawing/2014/main" id="{F1A1542F-4EDE-430D-B098-C02123809C4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EBEDF7E-8A56-4937-91CB-646F58BE85EC}"/>
              </a:ext>
            </a:extLst>
          </p:cNvPr>
          <p:cNvSpPr>
            <a:spLocks noGrp="1"/>
          </p:cNvSpPr>
          <p:nvPr>
            <p:ph type="sldNum" sz="quarter" idx="12"/>
          </p:nvPr>
        </p:nvSpPr>
        <p:spPr/>
        <p:txBody>
          <a:bodyPr/>
          <a:lstStyle/>
          <a:p>
            <a:fld id="{14F0E115-41FD-434D-9080-68306ECD69A2}" type="slidenum">
              <a:rPr lang="en-US" smtClean="0"/>
              <a:t>‹#›</a:t>
            </a:fld>
            <a:endParaRPr lang="en-US"/>
          </a:p>
        </p:txBody>
      </p:sp>
    </p:spTree>
    <p:extLst>
      <p:ext uri="{BB962C8B-B14F-4D97-AF65-F5344CB8AC3E}">
        <p14:creationId xmlns:p14="http://schemas.microsoft.com/office/powerpoint/2010/main" val="13581694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0BE2A-B73B-492A-99B7-7942572A88E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602FEAB-17F1-4C15-B860-BC96C7B7AA4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91CA037-4978-472A-BE42-E8D8678A1D3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E86BD95-768F-456E-9211-66478780B149}"/>
              </a:ext>
            </a:extLst>
          </p:cNvPr>
          <p:cNvSpPr>
            <a:spLocks noGrp="1"/>
          </p:cNvSpPr>
          <p:nvPr>
            <p:ph type="dt" sz="half" idx="10"/>
          </p:nvPr>
        </p:nvSpPr>
        <p:spPr/>
        <p:txBody>
          <a:bodyPr/>
          <a:lstStyle/>
          <a:p>
            <a:fld id="{F2236D8B-5454-46EB-8380-C72C1F259168}" type="datetimeFigureOut">
              <a:rPr lang="en-US" smtClean="0"/>
              <a:t>11/21/2025</a:t>
            </a:fld>
            <a:endParaRPr lang="en-US"/>
          </a:p>
        </p:txBody>
      </p:sp>
      <p:sp>
        <p:nvSpPr>
          <p:cNvPr id="6" name="Footer Placeholder 5">
            <a:extLst>
              <a:ext uri="{FF2B5EF4-FFF2-40B4-BE49-F238E27FC236}">
                <a16:creationId xmlns:a16="http://schemas.microsoft.com/office/drawing/2014/main" id="{5A78068F-F4D3-4511-9931-68A88E23CC0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4E93D77-CAA1-4749-BCC8-4D5554856042}"/>
              </a:ext>
            </a:extLst>
          </p:cNvPr>
          <p:cNvSpPr>
            <a:spLocks noGrp="1"/>
          </p:cNvSpPr>
          <p:nvPr>
            <p:ph type="sldNum" sz="quarter" idx="12"/>
          </p:nvPr>
        </p:nvSpPr>
        <p:spPr/>
        <p:txBody>
          <a:bodyPr/>
          <a:lstStyle/>
          <a:p>
            <a:fld id="{14F0E115-41FD-434D-9080-68306ECD69A2}" type="slidenum">
              <a:rPr lang="en-US" smtClean="0"/>
              <a:t>‹#›</a:t>
            </a:fld>
            <a:endParaRPr lang="en-US"/>
          </a:p>
        </p:txBody>
      </p:sp>
    </p:spTree>
    <p:extLst>
      <p:ext uri="{BB962C8B-B14F-4D97-AF65-F5344CB8AC3E}">
        <p14:creationId xmlns:p14="http://schemas.microsoft.com/office/powerpoint/2010/main" val="35719330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C70F6A-A0AA-47C5-8CEF-41BD4D71C71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D51676E-920A-4CCB-A187-BDCA334E6C6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55968F3-BD9E-4B5A-9354-8D01A756297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F74B252-CE26-43F5-ADF7-AA75D92B824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AC86DCD-AD32-44E4-9314-67275759889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7B56B71-B926-48E4-918F-A9D3A0574145}"/>
              </a:ext>
            </a:extLst>
          </p:cNvPr>
          <p:cNvSpPr>
            <a:spLocks noGrp="1"/>
          </p:cNvSpPr>
          <p:nvPr>
            <p:ph type="dt" sz="half" idx="10"/>
          </p:nvPr>
        </p:nvSpPr>
        <p:spPr/>
        <p:txBody>
          <a:bodyPr/>
          <a:lstStyle/>
          <a:p>
            <a:fld id="{F2236D8B-5454-46EB-8380-C72C1F259168}" type="datetimeFigureOut">
              <a:rPr lang="en-US" smtClean="0"/>
              <a:t>11/21/2025</a:t>
            </a:fld>
            <a:endParaRPr lang="en-US"/>
          </a:p>
        </p:txBody>
      </p:sp>
      <p:sp>
        <p:nvSpPr>
          <p:cNvPr id="8" name="Footer Placeholder 7">
            <a:extLst>
              <a:ext uri="{FF2B5EF4-FFF2-40B4-BE49-F238E27FC236}">
                <a16:creationId xmlns:a16="http://schemas.microsoft.com/office/drawing/2014/main" id="{B6821055-D3D9-4262-B454-D0FAF616D39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62FE2A3-814C-4B24-B3BB-F19FC8B6035C}"/>
              </a:ext>
            </a:extLst>
          </p:cNvPr>
          <p:cNvSpPr>
            <a:spLocks noGrp="1"/>
          </p:cNvSpPr>
          <p:nvPr>
            <p:ph type="sldNum" sz="quarter" idx="12"/>
          </p:nvPr>
        </p:nvSpPr>
        <p:spPr/>
        <p:txBody>
          <a:bodyPr/>
          <a:lstStyle/>
          <a:p>
            <a:fld id="{14F0E115-41FD-434D-9080-68306ECD69A2}" type="slidenum">
              <a:rPr lang="en-US" smtClean="0"/>
              <a:t>‹#›</a:t>
            </a:fld>
            <a:endParaRPr lang="en-US"/>
          </a:p>
        </p:txBody>
      </p:sp>
    </p:spTree>
    <p:extLst>
      <p:ext uri="{BB962C8B-B14F-4D97-AF65-F5344CB8AC3E}">
        <p14:creationId xmlns:p14="http://schemas.microsoft.com/office/powerpoint/2010/main" val="13674839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E61B69-6B4E-4054-8D11-8FDC8065EE8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EA5519C-E0AE-4F8C-B661-485944D2A211}"/>
              </a:ext>
            </a:extLst>
          </p:cNvPr>
          <p:cNvSpPr>
            <a:spLocks noGrp="1"/>
          </p:cNvSpPr>
          <p:nvPr>
            <p:ph type="dt" sz="half" idx="10"/>
          </p:nvPr>
        </p:nvSpPr>
        <p:spPr/>
        <p:txBody>
          <a:bodyPr/>
          <a:lstStyle/>
          <a:p>
            <a:fld id="{F2236D8B-5454-46EB-8380-C72C1F259168}" type="datetimeFigureOut">
              <a:rPr lang="en-US" smtClean="0"/>
              <a:t>11/21/2025</a:t>
            </a:fld>
            <a:endParaRPr lang="en-US"/>
          </a:p>
        </p:txBody>
      </p:sp>
      <p:sp>
        <p:nvSpPr>
          <p:cNvPr id="4" name="Footer Placeholder 3">
            <a:extLst>
              <a:ext uri="{FF2B5EF4-FFF2-40B4-BE49-F238E27FC236}">
                <a16:creationId xmlns:a16="http://schemas.microsoft.com/office/drawing/2014/main" id="{05321B5D-57C9-43C0-B687-2DDC0F6D7E6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778B609-F2F7-4582-A053-A2E9B2A6B31D}"/>
              </a:ext>
            </a:extLst>
          </p:cNvPr>
          <p:cNvSpPr>
            <a:spLocks noGrp="1"/>
          </p:cNvSpPr>
          <p:nvPr>
            <p:ph type="sldNum" sz="quarter" idx="12"/>
          </p:nvPr>
        </p:nvSpPr>
        <p:spPr/>
        <p:txBody>
          <a:bodyPr/>
          <a:lstStyle/>
          <a:p>
            <a:fld id="{14F0E115-41FD-434D-9080-68306ECD69A2}" type="slidenum">
              <a:rPr lang="en-US" smtClean="0"/>
              <a:t>‹#›</a:t>
            </a:fld>
            <a:endParaRPr lang="en-US"/>
          </a:p>
        </p:txBody>
      </p:sp>
    </p:spTree>
    <p:extLst>
      <p:ext uri="{BB962C8B-B14F-4D97-AF65-F5344CB8AC3E}">
        <p14:creationId xmlns:p14="http://schemas.microsoft.com/office/powerpoint/2010/main" val="33727022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B5E9E8C-BA70-4D3F-8A03-AC470EACB41C}"/>
              </a:ext>
            </a:extLst>
          </p:cNvPr>
          <p:cNvSpPr>
            <a:spLocks noGrp="1"/>
          </p:cNvSpPr>
          <p:nvPr>
            <p:ph type="dt" sz="half" idx="10"/>
          </p:nvPr>
        </p:nvSpPr>
        <p:spPr/>
        <p:txBody>
          <a:bodyPr/>
          <a:lstStyle/>
          <a:p>
            <a:fld id="{F2236D8B-5454-46EB-8380-C72C1F259168}" type="datetimeFigureOut">
              <a:rPr lang="en-US" smtClean="0"/>
              <a:t>11/21/2025</a:t>
            </a:fld>
            <a:endParaRPr lang="en-US"/>
          </a:p>
        </p:txBody>
      </p:sp>
      <p:sp>
        <p:nvSpPr>
          <p:cNvPr id="3" name="Footer Placeholder 2">
            <a:extLst>
              <a:ext uri="{FF2B5EF4-FFF2-40B4-BE49-F238E27FC236}">
                <a16:creationId xmlns:a16="http://schemas.microsoft.com/office/drawing/2014/main" id="{ADCF5A61-84FA-4114-9F24-718BFFAEC99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EA0A4F6-8B44-45BB-91FD-3A63D1455DB3}"/>
              </a:ext>
            </a:extLst>
          </p:cNvPr>
          <p:cNvSpPr>
            <a:spLocks noGrp="1"/>
          </p:cNvSpPr>
          <p:nvPr>
            <p:ph type="sldNum" sz="quarter" idx="12"/>
          </p:nvPr>
        </p:nvSpPr>
        <p:spPr/>
        <p:txBody>
          <a:bodyPr/>
          <a:lstStyle/>
          <a:p>
            <a:fld id="{14F0E115-41FD-434D-9080-68306ECD69A2}" type="slidenum">
              <a:rPr lang="en-US" smtClean="0"/>
              <a:t>‹#›</a:t>
            </a:fld>
            <a:endParaRPr lang="en-US"/>
          </a:p>
        </p:txBody>
      </p:sp>
    </p:spTree>
    <p:extLst>
      <p:ext uri="{BB962C8B-B14F-4D97-AF65-F5344CB8AC3E}">
        <p14:creationId xmlns:p14="http://schemas.microsoft.com/office/powerpoint/2010/main" val="14911423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6F01E-B601-4D52-A7FF-94F34FCE204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553614C-478F-4B51-AF59-B02C44E7887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E210270-0E71-41BF-B836-B80283B550E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EBA5736-60B4-43BA-B0ED-C42E7094BD31}"/>
              </a:ext>
            </a:extLst>
          </p:cNvPr>
          <p:cNvSpPr>
            <a:spLocks noGrp="1"/>
          </p:cNvSpPr>
          <p:nvPr>
            <p:ph type="dt" sz="half" idx="10"/>
          </p:nvPr>
        </p:nvSpPr>
        <p:spPr/>
        <p:txBody>
          <a:bodyPr/>
          <a:lstStyle/>
          <a:p>
            <a:fld id="{F2236D8B-5454-46EB-8380-C72C1F259168}" type="datetimeFigureOut">
              <a:rPr lang="en-US" smtClean="0"/>
              <a:t>11/21/2025</a:t>
            </a:fld>
            <a:endParaRPr lang="en-US"/>
          </a:p>
        </p:txBody>
      </p:sp>
      <p:sp>
        <p:nvSpPr>
          <p:cNvPr id="6" name="Footer Placeholder 5">
            <a:extLst>
              <a:ext uri="{FF2B5EF4-FFF2-40B4-BE49-F238E27FC236}">
                <a16:creationId xmlns:a16="http://schemas.microsoft.com/office/drawing/2014/main" id="{6F41E237-F377-4954-87DE-45487EA774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CC9BB8F-4358-49A0-9652-87E935B03EE7}"/>
              </a:ext>
            </a:extLst>
          </p:cNvPr>
          <p:cNvSpPr>
            <a:spLocks noGrp="1"/>
          </p:cNvSpPr>
          <p:nvPr>
            <p:ph type="sldNum" sz="quarter" idx="12"/>
          </p:nvPr>
        </p:nvSpPr>
        <p:spPr/>
        <p:txBody>
          <a:bodyPr/>
          <a:lstStyle/>
          <a:p>
            <a:fld id="{14F0E115-41FD-434D-9080-68306ECD69A2}" type="slidenum">
              <a:rPr lang="en-US" smtClean="0"/>
              <a:t>‹#›</a:t>
            </a:fld>
            <a:endParaRPr lang="en-US"/>
          </a:p>
        </p:txBody>
      </p:sp>
    </p:spTree>
    <p:extLst>
      <p:ext uri="{BB962C8B-B14F-4D97-AF65-F5344CB8AC3E}">
        <p14:creationId xmlns:p14="http://schemas.microsoft.com/office/powerpoint/2010/main" val="20386479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706CDB-60D7-4D87-B278-3148EE31FE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7B1B629-2949-4406-89B1-E22FC899BE8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BABA1CE-85FA-4400-8CF1-1DB143F636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3D57E83-08E6-4E70-AAF6-530CC49BEA83}"/>
              </a:ext>
            </a:extLst>
          </p:cNvPr>
          <p:cNvSpPr>
            <a:spLocks noGrp="1"/>
          </p:cNvSpPr>
          <p:nvPr>
            <p:ph type="dt" sz="half" idx="10"/>
          </p:nvPr>
        </p:nvSpPr>
        <p:spPr/>
        <p:txBody>
          <a:bodyPr/>
          <a:lstStyle/>
          <a:p>
            <a:fld id="{F2236D8B-5454-46EB-8380-C72C1F259168}" type="datetimeFigureOut">
              <a:rPr lang="en-US" smtClean="0"/>
              <a:t>11/21/2025</a:t>
            </a:fld>
            <a:endParaRPr lang="en-US"/>
          </a:p>
        </p:txBody>
      </p:sp>
      <p:sp>
        <p:nvSpPr>
          <p:cNvPr id="6" name="Footer Placeholder 5">
            <a:extLst>
              <a:ext uri="{FF2B5EF4-FFF2-40B4-BE49-F238E27FC236}">
                <a16:creationId xmlns:a16="http://schemas.microsoft.com/office/drawing/2014/main" id="{D06B4DCD-BFB8-4794-876E-9E5F515B246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A020B9C-687E-4C30-8A41-894D7F38E0C6}"/>
              </a:ext>
            </a:extLst>
          </p:cNvPr>
          <p:cNvSpPr>
            <a:spLocks noGrp="1"/>
          </p:cNvSpPr>
          <p:nvPr>
            <p:ph type="sldNum" sz="quarter" idx="12"/>
          </p:nvPr>
        </p:nvSpPr>
        <p:spPr/>
        <p:txBody>
          <a:bodyPr/>
          <a:lstStyle/>
          <a:p>
            <a:fld id="{14F0E115-41FD-434D-9080-68306ECD69A2}" type="slidenum">
              <a:rPr lang="en-US" smtClean="0"/>
              <a:t>‹#›</a:t>
            </a:fld>
            <a:endParaRPr lang="en-US"/>
          </a:p>
        </p:txBody>
      </p:sp>
    </p:spTree>
    <p:extLst>
      <p:ext uri="{BB962C8B-B14F-4D97-AF65-F5344CB8AC3E}">
        <p14:creationId xmlns:p14="http://schemas.microsoft.com/office/powerpoint/2010/main" val="30414626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1CA3D8-A070-4964-BE33-817235878C3B}"/>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34D19EA-F06E-4B6E-A960-B493FB89F23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F874A53-C33E-442F-995A-D81E00DCDE7B}"/>
              </a:ext>
            </a:extLst>
          </p:cNvPr>
          <p:cNvSpPr>
            <a:spLocks noGrp="1"/>
          </p:cNvSpPr>
          <p:nvPr>
            <p:ph type="dt" sz="half" idx="10"/>
          </p:nvPr>
        </p:nvSpPr>
        <p:spPr/>
        <p:txBody>
          <a:bodyPr/>
          <a:lstStyle/>
          <a:p>
            <a:fld id="{F2236D8B-5454-46EB-8380-C72C1F259168}" type="datetimeFigureOut">
              <a:rPr lang="en-US" smtClean="0"/>
              <a:t>11/21/2025</a:t>
            </a:fld>
            <a:endParaRPr lang="en-US"/>
          </a:p>
        </p:txBody>
      </p:sp>
      <p:sp>
        <p:nvSpPr>
          <p:cNvPr id="5" name="Footer Placeholder 4">
            <a:extLst>
              <a:ext uri="{FF2B5EF4-FFF2-40B4-BE49-F238E27FC236}">
                <a16:creationId xmlns:a16="http://schemas.microsoft.com/office/drawing/2014/main" id="{787D2DDA-D8F1-4063-B461-5608C27EB6B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FC04D00-DBB3-46C9-8D22-B8F7A758FF05}"/>
              </a:ext>
            </a:extLst>
          </p:cNvPr>
          <p:cNvSpPr>
            <a:spLocks noGrp="1"/>
          </p:cNvSpPr>
          <p:nvPr>
            <p:ph type="sldNum" sz="quarter" idx="12"/>
          </p:nvPr>
        </p:nvSpPr>
        <p:spPr/>
        <p:txBody>
          <a:bodyPr/>
          <a:lstStyle/>
          <a:p>
            <a:fld id="{14F0E115-41FD-434D-9080-68306ECD69A2}" type="slidenum">
              <a:rPr lang="en-US" smtClean="0"/>
              <a:t>‹#›</a:t>
            </a:fld>
            <a:endParaRPr lang="en-US"/>
          </a:p>
        </p:txBody>
      </p:sp>
    </p:spTree>
    <p:extLst>
      <p:ext uri="{BB962C8B-B14F-4D97-AF65-F5344CB8AC3E}">
        <p14:creationId xmlns:p14="http://schemas.microsoft.com/office/powerpoint/2010/main" val="2884942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12069EE-5814-438F-B357-0EAD2C8EF39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C2A0064-7FF3-41A6-A5BA-18CB2EE858B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F01A871-9C36-4A99-9C6C-02D3BE10BB32}"/>
              </a:ext>
            </a:extLst>
          </p:cNvPr>
          <p:cNvSpPr>
            <a:spLocks noGrp="1"/>
          </p:cNvSpPr>
          <p:nvPr>
            <p:ph type="dt" sz="half" idx="10"/>
          </p:nvPr>
        </p:nvSpPr>
        <p:spPr/>
        <p:txBody>
          <a:bodyPr/>
          <a:lstStyle/>
          <a:p>
            <a:fld id="{F2236D8B-5454-46EB-8380-C72C1F259168}" type="datetimeFigureOut">
              <a:rPr lang="en-US" smtClean="0"/>
              <a:t>11/21/2025</a:t>
            </a:fld>
            <a:endParaRPr lang="en-US"/>
          </a:p>
        </p:txBody>
      </p:sp>
      <p:sp>
        <p:nvSpPr>
          <p:cNvPr id="5" name="Footer Placeholder 4">
            <a:extLst>
              <a:ext uri="{FF2B5EF4-FFF2-40B4-BE49-F238E27FC236}">
                <a16:creationId xmlns:a16="http://schemas.microsoft.com/office/drawing/2014/main" id="{9D8A4123-6ED9-4F6E-A2E9-C4DD7DB1FAE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4DA6532-BC3D-4E14-BC5D-15747DABD890}"/>
              </a:ext>
            </a:extLst>
          </p:cNvPr>
          <p:cNvSpPr>
            <a:spLocks noGrp="1"/>
          </p:cNvSpPr>
          <p:nvPr>
            <p:ph type="sldNum" sz="quarter" idx="12"/>
          </p:nvPr>
        </p:nvSpPr>
        <p:spPr/>
        <p:txBody>
          <a:bodyPr/>
          <a:lstStyle/>
          <a:p>
            <a:fld id="{14F0E115-41FD-434D-9080-68306ECD69A2}" type="slidenum">
              <a:rPr lang="en-US" smtClean="0"/>
              <a:t>‹#›</a:t>
            </a:fld>
            <a:endParaRPr lang="en-US"/>
          </a:p>
        </p:txBody>
      </p:sp>
    </p:spTree>
    <p:extLst>
      <p:ext uri="{BB962C8B-B14F-4D97-AF65-F5344CB8AC3E}">
        <p14:creationId xmlns:p14="http://schemas.microsoft.com/office/powerpoint/2010/main" val="21431006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80000"/>
          </a:blip>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87C575F-FDE0-4015-B0E3-BBB6D76D7EC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0EE2A6C-AE66-45BB-8517-C2A89D91A2B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A941D14-1CEA-45C7-AA42-98A54630B8F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236D8B-5454-46EB-8380-C72C1F259168}" type="datetimeFigureOut">
              <a:rPr lang="en-US" smtClean="0"/>
              <a:t>11/21/2025</a:t>
            </a:fld>
            <a:endParaRPr lang="en-US"/>
          </a:p>
        </p:txBody>
      </p:sp>
      <p:sp>
        <p:nvSpPr>
          <p:cNvPr id="5" name="Footer Placeholder 4">
            <a:extLst>
              <a:ext uri="{FF2B5EF4-FFF2-40B4-BE49-F238E27FC236}">
                <a16:creationId xmlns:a16="http://schemas.microsoft.com/office/drawing/2014/main" id="{5ACC14E5-4E37-4260-B0F2-9A1BFCF4D6F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41BF7AC-D982-49F0-9DEB-827F0D96BB8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4F0E115-41FD-434D-9080-68306ECD69A2}" type="slidenum">
              <a:rPr lang="en-US" smtClean="0"/>
              <a:t>‹#›</a:t>
            </a:fld>
            <a:endParaRPr lang="en-US"/>
          </a:p>
        </p:txBody>
      </p:sp>
    </p:spTree>
    <p:extLst>
      <p:ext uri="{BB962C8B-B14F-4D97-AF65-F5344CB8AC3E}">
        <p14:creationId xmlns:p14="http://schemas.microsoft.com/office/powerpoint/2010/main" val="16370354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image" Target="../media/image4.wmf"/></Relationships>
</file>

<file path=ppt/slides/_rels/slide2.xml.rels><?xml version="1.0" encoding="UTF-8" standalone="yes"?>
<Relationships xmlns="http://schemas.openxmlformats.org/package/2006/relationships"><Relationship Id="rId3" Type="http://schemas.openxmlformats.org/officeDocument/2006/relationships/hyperlink" Target="mailto:katie@mkerec.net" TargetMode="External"/><Relationship Id="rId2" Type="http://schemas.openxmlformats.org/officeDocument/2006/relationships/hyperlink" Target="mailto:brandon@mkerec.net" TargetMode="Externa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hyperlink" Target="https://www.teamsideline.com/sites/MilwaukeeRecreation/schedules"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teamsideline.com/sites/MilwaukeeRecreation/home"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mailto:sluster20@yahoo.com"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thetournament.com/elam-ending/"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www.teamsideline.com/sites/MilwaukeeRecreation/home"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13E95BE6-86F4-4098-9512-8DD138BB3A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0205AAB4-8FCA-4CBE-B65E-E3E4CEBABA36}"/>
              </a:ext>
            </a:extLst>
          </p:cNvPr>
          <p:cNvSpPr>
            <a:spLocks noGrp="1"/>
          </p:cNvSpPr>
          <p:nvPr>
            <p:ph type="ctrTitle"/>
          </p:nvPr>
        </p:nvSpPr>
        <p:spPr>
          <a:xfrm>
            <a:off x="1523999" y="4610229"/>
            <a:ext cx="9144000" cy="1802129"/>
          </a:xfrm>
        </p:spPr>
        <p:txBody>
          <a:bodyPr>
            <a:normAutofit/>
          </a:bodyPr>
          <a:lstStyle/>
          <a:p>
            <a:r>
              <a:rPr lang="en-US" b="1" dirty="0">
                <a:solidFill>
                  <a:schemeClr val="bg1"/>
                </a:solidFill>
              </a:rPr>
              <a:t>2025-26 Winter Adult Basketball Managers Meeting</a:t>
            </a:r>
            <a:endParaRPr lang="en-US" b="1" dirty="0">
              <a:solidFill>
                <a:schemeClr val="accent4">
                  <a:lumMod val="60000"/>
                  <a:lumOff val="40000"/>
                </a:schemeClr>
              </a:solidFill>
            </a:endParaRPr>
          </a:p>
        </p:txBody>
      </p:sp>
      <p:pic>
        <p:nvPicPr>
          <p:cNvPr id="4" name="Picture 2">
            <a:extLst>
              <a:ext uri="{FF2B5EF4-FFF2-40B4-BE49-F238E27FC236}">
                <a16:creationId xmlns:a16="http://schemas.microsoft.com/office/drawing/2014/main" id="{60741B3F-AE2C-4926-A1D4-EB19C73166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48886" y="445642"/>
            <a:ext cx="2638227" cy="858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MPS Logo Black Horizontal 2015">
            <a:extLst>
              <a:ext uri="{FF2B5EF4-FFF2-40B4-BE49-F238E27FC236}">
                <a16:creationId xmlns:a16="http://schemas.microsoft.com/office/drawing/2014/main" id="{BBD5472A-72A1-4D27-B8C7-8E6DDDB9B8B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4887" y="263525"/>
            <a:ext cx="2755900" cy="1026287"/>
          </a:xfrm>
          <a:prstGeom prst="rect">
            <a:avLst/>
          </a:prstGeom>
          <a:noFill/>
          <a:ln>
            <a:noFill/>
          </a:ln>
          <a:effectLst/>
          <a:extLst>
            <a:ext uri="{909E8E84-426E-40DD-AFC4-6F175D3DCCD1}">
              <a14:hiddenFill xmlns:a14="http://schemas.microsoft.com/office/drawing/2010/main">
                <a:solidFill>
                  <a:srgbClr val="1F497D"/>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3051884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25940-04A6-48DA-BA37-0F8842DB7A65}"/>
              </a:ext>
            </a:extLst>
          </p:cNvPr>
          <p:cNvSpPr>
            <a:spLocks noGrp="1"/>
          </p:cNvSpPr>
          <p:nvPr>
            <p:ph type="title"/>
          </p:nvPr>
        </p:nvSpPr>
        <p:spPr/>
        <p:txBody>
          <a:bodyPr/>
          <a:lstStyle/>
          <a:p>
            <a:r>
              <a:rPr lang="en-US" b="1" dirty="0"/>
              <a:t>IMPORTANT CONTACTS</a:t>
            </a:r>
          </a:p>
        </p:txBody>
      </p:sp>
      <p:sp>
        <p:nvSpPr>
          <p:cNvPr id="3" name="Content Placeholder 2">
            <a:extLst>
              <a:ext uri="{FF2B5EF4-FFF2-40B4-BE49-F238E27FC236}">
                <a16:creationId xmlns:a16="http://schemas.microsoft.com/office/drawing/2014/main" id="{A7DB41F1-ACA6-448E-B6ED-61A559FE7FF4}"/>
              </a:ext>
            </a:extLst>
          </p:cNvPr>
          <p:cNvSpPr>
            <a:spLocks noGrp="1"/>
          </p:cNvSpPr>
          <p:nvPr>
            <p:ph sz="half" idx="1"/>
          </p:nvPr>
        </p:nvSpPr>
        <p:spPr/>
        <p:txBody>
          <a:bodyPr>
            <a:normAutofit fontScale="92500" lnSpcReduction="20000"/>
          </a:bodyPr>
          <a:lstStyle/>
          <a:p>
            <a:pPr marL="0" indent="0">
              <a:buNone/>
            </a:pPr>
            <a:r>
              <a:rPr lang="en-US" b="1" dirty="0"/>
              <a:t>Adult Sports Office</a:t>
            </a:r>
          </a:p>
          <a:p>
            <a:pPr marL="0" indent="0">
              <a:buNone/>
            </a:pPr>
            <a:r>
              <a:rPr lang="en-US" dirty="0"/>
              <a:t>2414 W. Mitchell St.</a:t>
            </a:r>
          </a:p>
          <a:p>
            <a:pPr marL="0" indent="0">
              <a:buNone/>
            </a:pPr>
            <a:r>
              <a:rPr lang="en-US" dirty="0"/>
              <a:t>Milwaukee, WI 53204</a:t>
            </a:r>
          </a:p>
          <a:p>
            <a:pPr marL="0" indent="0">
              <a:buNone/>
            </a:pPr>
            <a:r>
              <a:rPr lang="en-US" dirty="0"/>
              <a:t>414-647-6046</a:t>
            </a:r>
          </a:p>
          <a:p>
            <a:pPr marL="0" indent="0">
              <a:buNone/>
            </a:pPr>
            <a:r>
              <a:rPr lang="en-US" dirty="0"/>
              <a:t>Hours: 8:30am-4:30pm</a:t>
            </a:r>
          </a:p>
          <a:p>
            <a:pPr marL="0" indent="0">
              <a:buNone/>
            </a:pPr>
            <a:endParaRPr lang="en-US" dirty="0"/>
          </a:p>
          <a:p>
            <a:pPr marL="0" indent="0">
              <a:buNone/>
            </a:pPr>
            <a:r>
              <a:rPr lang="en-US" b="1" dirty="0"/>
              <a:t>Weather Hotline: </a:t>
            </a:r>
            <a:r>
              <a:rPr lang="en-US" dirty="0"/>
              <a:t>414-475-8192</a:t>
            </a:r>
          </a:p>
          <a:p>
            <a:pPr marL="0" indent="0">
              <a:buNone/>
            </a:pPr>
            <a:endParaRPr lang="en-US" b="1" dirty="0"/>
          </a:p>
          <a:p>
            <a:pPr marL="0" indent="0">
              <a:buNone/>
            </a:pPr>
            <a:r>
              <a:rPr lang="en-US" b="1" dirty="0"/>
              <a:t>Night Crew (Calls after 5:00 PM) </a:t>
            </a:r>
          </a:p>
          <a:p>
            <a:pPr marL="0" indent="0">
              <a:buNone/>
            </a:pPr>
            <a:r>
              <a:rPr lang="en-US" dirty="0"/>
              <a:t>414-852-3163</a:t>
            </a:r>
            <a:endParaRPr lang="en-US" b="1" dirty="0"/>
          </a:p>
        </p:txBody>
      </p:sp>
      <p:sp>
        <p:nvSpPr>
          <p:cNvPr id="4" name="Content Placeholder 3">
            <a:extLst>
              <a:ext uri="{FF2B5EF4-FFF2-40B4-BE49-F238E27FC236}">
                <a16:creationId xmlns:a16="http://schemas.microsoft.com/office/drawing/2014/main" id="{9EA0A8E8-F873-437C-A767-4C439690D029}"/>
              </a:ext>
            </a:extLst>
          </p:cNvPr>
          <p:cNvSpPr>
            <a:spLocks noGrp="1"/>
          </p:cNvSpPr>
          <p:nvPr>
            <p:ph sz="half" idx="2"/>
          </p:nvPr>
        </p:nvSpPr>
        <p:spPr/>
        <p:txBody>
          <a:bodyPr>
            <a:normAutofit fontScale="92500" lnSpcReduction="20000"/>
          </a:bodyPr>
          <a:lstStyle/>
          <a:p>
            <a:pPr marL="0" indent="0">
              <a:buNone/>
            </a:pPr>
            <a:r>
              <a:rPr lang="en-US" b="1" dirty="0"/>
              <a:t>Matthew Ryan, Supervisor</a:t>
            </a:r>
          </a:p>
          <a:p>
            <a:pPr marL="0" indent="0">
              <a:buNone/>
            </a:pPr>
            <a:r>
              <a:rPr lang="en-US" dirty="0">
                <a:hlinkClick r:id="rId2"/>
              </a:rPr>
              <a:t>matthew@mkerec.net</a:t>
            </a:r>
            <a:r>
              <a:rPr lang="en-US" dirty="0"/>
              <a:t> </a:t>
            </a:r>
          </a:p>
          <a:p>
            <a:pPr marL="0" indent="0">
              <a:buNone/>
            </a:pPr>
            <a:r>
              <a:rPr lang="en-US" dirty="0"/>
              <a:t>Office: 414-647-6070</a:t>
            </a:r>
          </a:p>
          <a:p>
            <a:pPr marL="0" indent="0">
              <a:buNone/>
            </a:pPr>
            <a:endParaRPr lang="en-US" dirty="0"/>
          </a:p>
          <a:p>
            <a:pPr marL="0" indent="0">
              <a:buNone/>
            </a:pPr>
            <a:r>
              <a:rPr lang="en-US" b="1" dirty="0"/>
              <a:t>Katie Seitz, Manager</a:t>
            </a:r>
          </a:p>
          <a:p>
            <a:pPr marL="0" indent="0">
              <a:buNone/>
            </a:pPr>
            <a:r>
              <a:rPr lang="en-US" dirty="0">
                <a:hlinkClick r:id="rId3"/>
              </a:rPr>
              <a:t>katie@mkerec.net</a:t>
            </a:r>
            <a:r>
              <a:rPr lang="en-US" dirty="0"/>
              <a:t> </a:t>
            </a:r>
          </a:p>
          <a:p>
            <a:pPr marL="0" indent="0">
              <a:buNone/>
            </a:pPr>
            <a:r>
              <a:rPr lang="en-US" dirty="0"/>
              <a:t>Office: 414-647-3821</a:t>
            </a:r>
          </a:p>
          <a:p>
            <a:pPr marL="0" indent="0">
              <a:buNone/>
            </a:pPr>
            <a:endParaRPr lang="en-US" dirty="0"/>
          </a:p>
          <a:p>
            <a:pPr marL="0" indent="0">
              <a:buNone/>
            </a:pPr>
            <a:r>
              <a:rPr lang="en-US" b="1" dirty="0"/>
              <a:t>Damaris Aviles, Clerical Team</a:t>
            </a:r>
          </a:p>
          <a:p>
            <a:pPr marL="0" indent="0">
              <a:buNone/>
            </a:pPr>
            <a:r>
              <a:rPr lang="en-US" dirty="0"/>
              <a:t>Office: 414-647-6041</a:t>
            </a:r>
          </a:p>
          <a:p>
            <a:endParaRPr lang="en-US" b="1" dirty="0"/>
          </a:p>
        </p:txBody>
      </p:sp>
    </p:spTree>
    <p:extLst>
      <p:ext uri="{BB962C8B-B14F-4D97-AF65-F5344CB8AC3E}">
        <p14:creationId xmlns:p14="http://schemas.microsoft.com/office/powerpoint/2010/main" val="19091537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917096-16A4-4931-A8FE-2E399147DEEB}"/>
              </a:ext>
            </a:extLst>
          </p:cNvPr>
          <p:cNvSpPr>
            <a:spLocks noGrp="1"/>
          </p:cNvSpPr>
          <p:nvPr>
            <p:ph type="title"/>
          </p:nvPr>
        </p:nvSpPr>
        <p:spPr/>
        <p:txBody>
          <a:bodyPr/>
          <a:lstStyle/>
          <a:p>
            <a:r>
              <a:rPr lang="en-US" b="1" dirty="0"/>
              <a:t>IMPORTANT DATES</a:t>
            </a:r>
          </a:p>
        </p:txBody>
      </p:sp>
      <p:sp>
        <p:nvSpPr>
          <p:cNvPr id="3" name="Content Placeholder 2">
            <a:extLst>
              <a:ext uri="{FF2B5EF4-FFF2-40B4-BE49-F238E27FC236}">
                <a16:creationId xmlns:a16="http://schemas.microsoft.com/office/drawing/2014/main" id="{905E6CED-3588-4FA7-BE27-4FC2DC0B19ED}"/>
              </a:ext>
            </a:extLst>
          </p:cNvPr>
          <p:cNvSpPr>
            <a:spLocks noGrp="1"/>
          </p:cNvSpPr>
          <p:nvPr>
            <p:ph idx="1"/>
          </p:nvPr>
        </p:nvSpPr>
        <p:spPr>
          <a:xfrm>
            <a:off x="517585" y="1825625"/>
            <a:ext cx="10836215" cy="4351338"/>
          </a:xfrm>
        </p:spPr>
        <p:txBody>
          <a:bodyPr>
            <a:normAutofit/>
          </a:bodyPr>
          <a:lstStyle/>
          <a:p>
            <a:r>
              <a:rPr lang="en-US" dirty="0"/>
              <a:t>Men’s League Start (10 game season): Week of December 1, 2025</a:t>
            </a:r>
          </a:p>
          <a:p>
            <a:r>
              <a:rPr lang="en-US" dirty="0"/>
              <a:t>Skip Dates: Dec. 22 - Jan. 1, Jan 19, Feb. 17 (Voting)</a:t>
            </a:r>
          </a:p>
          <a:p>
            <a:r>
              <a:rPr lang="en-US" dirty="0"/>
              <a:t>Men’s All-City Basketball Tournament:</a:t>
            </a:r>
          </a:p>
          <a:p>
            <a:pPr lvl="1"/>
            <a:r>
              <a:rPr lang="en-US" dirty="0"/>
              <a:t>Tentatively begins week of March 2 (League-wide, single-elimination tournament with game times city-wide between 7-10 PM)</a:t>
            </a:r>
          </a:p>
          <a:p>
            <a:pPr lvl="1"/>
            <a:r>
              <a:rPr lang="en-US" dirty="0"/>
              <a:t>League winners will receive top 3 seeds</a:t>
            </a:r>
          </a:p>
          <a:p>
            <a:pPr lvl="1"/>
            <a:r>
              <a:rPr lang="en-US" dirty="0"/>
              <a:t>Any team can enter by paying $25 tournament fee</a:t>
            </a:r>
          </a:p>
          <a:p>
            <a:pPr lvl="1"/>
            <a:r>
              <a:rPr lang="en-US" dirty="0"/>
              <a:t>Seeding based on strength of league, record, head-to-head competition</a:t>
            </a:r>
          </a:p>
          <a:p>
            <a:pPr lvl="1"/>
            <a:r>
              <a:rPr lang="en-US" b="1" u="sng" dirty="0"/>
              <a:t>Teams must declare (and pay) by Friday, February 6, 2025</a:t>
            </a:r>
          </a:p>
        </p:txBody>
      </p:sp>
    </p:spTree>
    <p:extLst>
      <p:ext uri="{BB962C8B-B14F-4D97-AF65-F5344CB8AC3E}">
        <p14:creationId xmlns:p14="http://schemas.microsoft.com/office/powerpoint/2010/main" val="32602135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30D514-745E-4A8C-87CF-4E2D5954019F}"/>
              </a:ext>
            </a:extLst>
          </p:cNvPr>
          <p:cNvSpPr>
            <a:spLocks noGrp="1"/>
          </p:cNvSpPr>
          <p:nvPr>
            <p:ph type="title"/>
          </p:nvPr>
        </p:nvSpPr>
        <p:spPr/>
        <p:txBody>
          <a:bodyPr/>
          <a:lstStyle/>
          <a:p>
            <a:r>
              <a:rPr lang="en-US" b="1" dirty="0"/>
              <a:t>ADULT BASKETBALL LEAGUE GYM LOCATIONS</a:t>
            </a:r>
          </a:p>
        </p:txBody>
      </p:sp>
      <p:sp>
        <p:nvSpPr>
          <p:cNvPr id="3" name="Content Placeholder 2">
            <a:extLst>
              <a:ext uri="{FF2B5EF4-FFF2-40B4-BE49-F238E27FC236}">
                <a16:creationId xmlns:a16="http://schemas.microsoft.com/office/drawing/2014/main" id="{A945B8C8-C793-4F48-9482-9A4E6091E6A2}"/>
              </a:ext>
            </a:extLst>
          </p:cNvPr>
          <p:cNvSpPr>
            <a:spLocks noGrp="1"/>
          </p:cNvSpPr>
          <p:nvPr>
            <p:ph sz="half" idx="1"/>
          </p:nvPr>
        </p:nvSpPr>
        <p:spPr>
          <a:xfrm>
            <a:off x="838200" y="1690688"/>
            <a:ext cx="5181600" cy="5167312"/>
          </a:xfrm>
        </p:spPr>
        <p:txBody>
          <a:bodyPr>
            <a:normAutofit fontScale="92500" lnSpcReduction="10000"/>
          </a:bodyPr>
          <a:lstStyle/>
          <a:p>
            <a:pPr marL="0" indent="0">
              <a:buNone/>
            </a:pPr>
            <a:r>
              <a:rPr lang="en-US" b="1" dirty="0">
                <a:highlight>
                  <a:srgbClr val="FFFF00"/>
                </a:highlight>
              </a:rPr>
              <a:t>Alexander Hamilton HS</a:t>
            </a:r>
          </a:p>
          <a:p>
            <a:pPr marL="0" indent="0">
              <a:buNone/>
            </a:pPr>
            <a:r>
              <a:rPr lang="en-US" dirty="0">
                <a:highlight>
                  <a:srgbClr val="FFFF00"/>
                </a:highlight>
              </a:rPr>
              <a:t>6215 W. Warnimont Ave.</a:t>
            </a:r>
          </a:p>
          <a:p>
            <a:pPr marL="0" indent="0">
              <a:buNone/>
            </a:pPr>
            <a:endParaRPr lang="en-US" b="1" dirty="0"/>
          </a:p>
          <a:p>
            <a:pPr marL="0" indent="0">
              <a:buNone/>
            </a:pPr>
            <a:r>
              <a:rPr lang="en-US" b="1" dirty="0">
                <a:highlight>
                  <a:srgbClr val="FFFF00"/>
                </a:highlight>
              </a:rPr>
              <a:t>Bay View HS</a:t>
            </a:r>
          </a:p>
          <a:p>
            <a:pPr marL="0" indent="0">
              <a:buNone/>
            </a:pPr>
            <a:r>
              <a:rPr lang="en-US" dirty="0">
                <a:highlight>
                  <a:srgbClr val="FFFF00"/>
                </a:highlight>
              </a:rPr>
              <a:t>2751 S. Lenox St.</a:t>
            </a:r>
          </a:p>
          <a:p>
            <a:pPr marL="0" indent="0">
              <a:buNone/>
            </a:pPr>
            <a:endParaRPr lang="en-US" b="1" dirty="0"/>
          </a:p>
          <a:p>
            <a:pPr marL="0" indent="0">
              <a:buNone/>
            </a:pPr>
            <a:r>
              <a:rPr lang="en-US" b="1" dirty="0">
                <a:highlight>
                  <a:srgbClr val="FFFF00"/>
                </a:highlight>
              </a:rPr>
              <a:t>Garland Elementary School</a:t>
            </a:r>
          </a:p>
          <a:p>
            <a:pPr marL="0" indent="0">
              <a:buNone/>
            </a:pPr>
            <a:r>
              <a:rPr lang="en-US" dirty="0">
                <a:highlight>
                  <a:srgbClr val="FFFF00"/>
                </a:highlight>
              </a:rPr>
              <a:t>3120 W. Green Ave.</a:t>
            </a:r>
          </a:p>
          <a:p>
            <a:pPr marL="0" indent="0">
              <a:buNone/>
            </a:pPr>
            <a:endParaRPr lang="en-US" b="1" dirty="0"/>
          </a:p>
          <a:p>
            <a:pPr marL="0" indent="0">
              <a:buNone/>
            </a:pPr>
            <a:r>
              <a:rPr lang="en-US" dirty="0">
                <a:highlight>
                  <a:srgbClr val="FFFF00"/>
                </a:highlight>
              </a:rPr>
              <a:t>*Location Winter 2025-26*</a:t>
            </a:r>
          </a:p>
          <a:p>
            <a:pPr marL="0" indent="0">
              <a:buNone/>
            </a:pPr>
            <a:endParaRPr lang="en-US" dirty="0"/>
          </a:p>
          <a:p>
            <a:pPr marL="0" indent="0">
              <a:buNone/>
            </a:pPr>
            <a:endParaRPr lang="en-US" dirty="0"/>
          </a:p>
          <a:p>
            <a:pPr marL="0" indent="0">
              <a:buNone/>
            </a:pPr>
            <a:endParaRPr lang="en-US" dirty="0"/>
          </a:p>
          <a:p>
            <a:endParaRPr lang="en-US" b="1" dirty="0"/>
          </a:p>
        </p:txBody>
      </p:sp>
      <p:sp>
        <p:nvSpPr>
          <p:cNvPr id="4" name="Content Placeholder 3">
            <a:extLst>
              <a:ext uri="{FF2B5EF4-FFF2-40B4-BE49-F238E27FC236}">
                <a16:creationId xmlns:a16="http://schemas.microsoft.com/office/drawing/2014/main" id="{3B3D6228-2379-416C-AEC1-33759D12C2A1}"/>
              </a:ext>
            </a:extLst>
          </p:cNvPr>
          <p:cNvSpPr>
            <a:spLocks noGrp="1"/>
          </p:cNvSpPr>
          <p:nvPr>
            <p:ph sz="half" idx="2"/>
          </p:nvPr>
        </p:nvSpPr>
        <p:spPr>
          <a:xfrm>
            <a:off x="6172200" y="1690688"/>
            <a:ext cx="5181600" cy="4486275"/>
          </a:xfrm>
        </p:spPr>
        <p:txBody>
          <a:bodyPr>
            <a:normAutofit fontScale="92500" lnSpcReduction="10000"/>
          </a:bodyPr>
          <a:lstStyle/>
          <a:p>
            <a:pPr marL="0" indent="0">
              <a:buNone/>
            </a:pPr>
            <a:r>
              <a:rPr lang="en-US" b="1" dirty="0">
                <a:highlight>
                  <a:srgbClr val="FFFF00"/>
                </a:highlight>
              </a:rPr>
              <a:t>Ronald Reagan HS</a:t>
            </a:r>
          </a:p>
          <a:p>
            <a:pPr marL="0" indent="0">
              <a:buNone/>
            </a:pPr>
            <a:r>
              <a:rPr lang="en-US" dirty="0">
                <a:highlight>
                  <a:srgbClr val="FFFF00"/>
                </a:highlight>
              </a:rPr>
              <a:t>4965 S. 20</a:t>
            </a:r>
            <a:r>
              <a:rPr lang="en-US" baseline="30000" dirty="0">
                <a:highlight>
                  <a:srgbClr val="FFFF00"/>
                </a:highlight>
              </a:rPr>
              <a:t>th</a:t>
            </a:r>
            <a:r>
              <a:rPr lang="en-US" dirty="0">
                <a:highlight>
                  <a:srgbClr val="FFFF00"/>
                </a:highlight>
              </a:rPr>
              <a:t> St. </a:t>
            </a:r>
          </a:p>
          <a:p>
            <a:pPr marL="0" indent="0">
              <a:buNone/>
            </a:pPr>
            <a:endParaRPr lang="en-US" dirty="0"/>
          </a:p>
          <a:p>
            <a:pPr marL="0" indent="0">
              <a:buNone/>
            </a:pPr>
            <a:r>
              <a:rPr lang="en-US" b="1" dirty="0"/>
              <a:t>Milwaukee Marshall HS</a:t>
            </a:r>
          </a:p>
          <a:p>
            <a:pPr marL="0" indent="0">
              <a:buNone/>
            </a:pPr>
            <a:r>
              <a:rPr lang="en-US" dirty="0"/>
              <a:t>4141 N. 64</a:t>
            </a:r>
            <a:r>
              <a:rPr lang="en-US" baseline="30000" dirty="0"/>
              <a:t>th</a:t>
            </a:r>
            <a:r>
              <a:rPr lang="en-US" dirty="0"/>
              <a:t> St. </a:t>
            </a:r>
          </a:p>
          <a:p>
            <a:pPr marL="0" indent="0">
              <a:buNone/>
            </a:pPr>
            <a:endParaRPr lang="en-US" b="1" dirty="0"/>
          </a:p>
          <a:p>
            <a:pPr marL="0" indent="0">
              <a:buNone/>
            </a:pPr>
            <a:endParaRPr lang="en-US" b="1" dirty="0"/>
          </a:p>
          <a:p>
            <a:pPr marL="0" indent="0">
              <a:buNone/>
            </a:pPr>
            <a:r>
              <a:rPr lang="en-US" b="1" dirty="0"/>
              <a:t>Wisconsin Conservatory of Lifelong Learning (WCLL)</a:t>
            </a:r>
          </a:p>
          <a:p>
            <a:pPr marL="0" indent="0">
              <a:buNone/>
            </a:pPr>
            <a:r>
              <a:rPr lang="en-US" dirty="0"/>
              <a:t>1017 N. 12</a:t>
            </a:r>
            <a:r>
              <a:rPr lang="en-US" baseline="30000" dirty="0"/>
              <a:t>th</a:t>
            </a:r>
            <a:r>
              <a:rPr lang="en-US" dirty="0"/>
              <a:t> St. </a:t>
            </a:r>
          </a:p>
        </p:txBody>
      </p:sp>
    </p:spTree>
    <p:extLst>
      <p:ext uri="{BB962C8B-B14F-4D97-AF65-F5344CB8AC3E}">
        <p14:creationId xmlns:p14="http://schemas.microsoft.com/office/powerpoint/2010/main" val="9986112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E046B2-7215-4343-A4B3-6513F8FF9F46}"/>
              </a:ext>
            </a:extLst>
          </p:cNvPr>
          <p:cNvSpPr>
            <a:spLocks noGrp="1"/>
          </p:cNvSpPr>
          <p:nvPr>
            <p:ph type="title"/>
          </p:nvPr>
        </p:nvSpPr>
        <p:spPr/>
        <p:txBody>
          <a:bodyPr/>
          <a:lstStyle/>
          <a:p>
            <a:r>
              <a:rPr lang="en-US" b="1" dirty="0"/>
              <a:t>PLAYER STATS</a:t>
            </a:r>
          </a:p>
        </p:txBody>
      </p:sp>
      <p:sp>
        <p:nvSpPr>
          <p:cNvPr id="3" name="Content Placeholder 2">
            <a:extLst>
              <a:ext uri="{FF2B5EF4-FFF2-40B4-BE49-F238E27FC236}">
                <a16:creationId xmlns:a16="http://schemas.microsoft.com/office/drawing/2014/main" id="{72114FD8-58A9-4FB7-8E58-B9FA4BFDFFE7}"/>
              </a:ext>
            </a:extLst>
          </p:cNvPr>
          <p:cNvSpPr>
            <a:spLocks noGrp="1"/>
          </p:cNvSpPr>
          <p:nvPr>
            <p:ph idx="1"/>
          </p:nvPr>
        </p:nvSpPr>
        <p:spPr/>
        <p:txBody>
          <a:bodyPr>
            <a:normAutofit fontScale="92500"/>
          </a:bodyPr>
          <a:lstStyle/>
          <a:p>
            <a:r>
              <a:rPr lang="en-US" dirty="0"/>
              <a:t>Stats:</a:t>
            </a:r>
          </a:p>
          <a:p>
            <a:pPr lvl="1"/>
            <a:r>
              <a:rPr lang="en-US" dirty="0"/>
              <a:t>Player Points</a:t>
            </a:r>
          </a:p>
          <a:p>
            <a:pPr lvl="1"/>
            <a:r>
              <a:rPr lang="en-US" dirty="0"/>
              <a:t>Games Played</a:t>
            </a:r>
          </a:p>
          <a:p>
            <a:pPr lvl="1"/>
            <a:r>
              <a:rPr lang="en-US" dirty="0"/>
              <a:t>Technical Fouls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League MVP’s will be awarded trophy’s at the end of the season (highest scoring player in each league). League winners will receive t-shirts.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solidFill>
                  <a:prstClr val="black"/>
                </a:solidFill>
                <a:latin typeface="Calibri" panose="020F0502020204030204"/>
              </a:rPr>
              <a:t>Stats Leaders can be viewed here:</a:t>
            </a:r>
          </a:p>
          <a:p>
            <a:pPr lvl="1">
              <a:spcBef>
                <a:spcPts val="1000"/>
              </a:spcBef>
              <a:defRPr/>
            </a:pPr>
            <a:r>
              <a:rPr kumimoji="0" lang="en-US" b="0" i="0" u="none" strike="noStrike" kern="1200" cap="none" spc="0" normalizeH="0" baseline="0" noProof="0" dirty="0">
                <a:ln>
                  <a:noFill/>
                </a:ln>
                <a:solidFill>
                  <a:prstClr val="black"/>
                </a:solidFill>
                <a:effectLst/>
                <a:uLnTx/>
                <a:uFillTx/>
                <a:latin typeface="Calibri" panose="020F0502020204030204"/>
                <a:ea typeface="+mn-ea"/>
                <a:cs typeface="+mn-cs"/>
                <a:hlinkClick r:id="rId2"/>
              </a:rPr>
              <a:t>https://www.teamsideline.com/sites/MilwaukeeRecreation/schedules</a:t>
            </a:r>
            <a:r>
              <a:rPr kumimoji="0" lang="en-US"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lvl="1">
              <a:spcBef>
                <a:spcPts val="1000"/>
              </a:spcBef>
              <a:defRPr/>
            </a:pPr>
            <a:r>
              <a:rPr lang="en-US" dirty="0">
                <a:solidFill>
                  <a:prstClr val="black"/>
                </a:solidFill>
                <a:latin typeface="Calibri" panose="020F0502020204030204"/>
              </a:rPr>
              <a:t>Clicking on your league</a:t>
            </a:r>
          </a:p>
          <a:p>
            <a:pPr lvl="1">
              <a:spcBef>
                <a:spcPts val="1000"/>
              </a:spcBef>
              <a:defRPr/>
            </a:pPr>
            <a:r>
              <a:rPr kumimoji="0" lang="en-US" b="0" i="0" u="none" strike="noStrike" kern="1200" cap="none" spc="0" normalizeH="0" baseline="0" noProof="0" dirty="0">
                <a:ln>
                  <a:noFill/>
                </a:ln>
                <a:solidFill>
                  <a:prstClr val="black"/>
                </a:solidFill>
                <a:effectLst/>
                <a:uLnTx/>
                <a:uFillTx/>
                <a:latin typeface="Calibri" panose="020F0502020204030204"/>
                <a:ea typeface="+mn-ea"/>
                <a:cs typeface="+mn-cs"/>
              </a:rPr>
              <a:t>Clicking on ‘See Stats’ in the upper right corner</a:t>
            </a:r>
          </a:p>
          <a:p>
            <a:pPr lvl="1">
              <a:spcBef>
                <a:spcPts val="1000"/>
              </a:spcBef>
              <a:defRPr/>
            </a:pPr>
            <a:endParaRPr kumimoji="0" lang="en-US"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457200" lvl="1" indent="0">
              <a:buNone/>
            </a:pPr>
            <a:endParaRPr lang="en-US" dirty="0"/>
          </a:p>
        </p:txBody>
      </p:sp>
    </p:spTree>
    <p:extLst>
      <p:ext uri="{BB962C8B-B14F-4D97-AF65-F5344CB8AC3E}">
        <p14:creationId xmlns:p14="http://schemas.microsoft.com/office/powerpoint/2010/main" val="3318682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03CE3E-D249-41EB-99D7-AA4113453CFF}"/>
              </a:ext>
            </a:extLst>
          </p:cNvPr>
          <p:cNvSpPr>
            <a:spLocks noGrp="1"/>
          </p:cNvSpPr>
          <p:nvPr>
            <p:ph type="title"/>
          </p:nvPr>
        </p:nvSpPr>
        <p:spPr/>
        <p:txBody>
          <a:bodyPr/>
          <a:lstStyle/>
          <a:p>
            <a:r>
              <a:rPr lang="en-US" b="1" dirty="0"/>
              <a:t>ROSTER MANAGEMENT</a:t>
            </a:r>
          </a:p>
        </p:txBody>
      </p:sp>
      <p:sp>
        <p:nvSpPr>
          <p:cNvPr id="3" name="Content Placeholder 2">
            <a:extLst>
              <a:ext uri="{FF2B5EF4-FFF2-40B4-BE49-F238E27FC236}">
                <a16:creationId xmlns:a16="http://schemas.microsoft.com/office/drawing/2014/main" id="{416EB6F2-07BA-463A-9088-C5B44CD8A318}"/>
              </a:ext>
            </a:extLst>
          </p:cNvPr>
          <p:cNvSpPr>
            <a:spLocks noGrp="1"/>
          </p:cNvSpPr>
          <p:nvPr>
            <p:ph idx="1"/>
          </p:nvPr>
        </p:nvSpPr>
        <p:spPr>
          <a:xfrm>
            <a:off x="838200" y="1690687"/>
            <a:ext cx="10515600" cy="4802187"/>
          </a:xfrm>
        </p:spPr>
        <p:txBody>
          <a:bodyPr>
            <a:normAutofit/>
          </a:bodyPr>
          <a:lstStyle/>
          <a:p>
            <a:r>
              <a:rPr lang="en-US" dirty="0"/>
              <a:t>Team Rosters Due: Team Sideline Roster Management</a:t>
            </a:r>
          </a:p>
          <a:p>
            <a:r>
              <a:rPr lang="en-US" dirty="0">
                <a:hlinkClick r:id="rId2"/>
              </a:rPr>
              <a:t>https://www.teamsideline.com/sites/MilwaukeeRecreation/home</a:t>
            </a:r>
            <a:r>
              <a:rPr lang="en-US" dirty="0"/>
              <a:t>  </a:t>
            </a:r>
          </a:p>
          <a:p>
            <a:r>
              <a:rPr lang="en-US" dirty="0"/>
              <a:t>Rosters must be submitted by your first game. You can add players up until the completion of Week 3. Rosters will LOCK after week 3 gameplay. </a:t>
            </a:r>
            <a:r>
              <a:rPr lang="en-US" u="sng" dirty="0">
                <a:highlight>
                  <a:srgbClr val="FFFF00"/>
                </a:highlight>
              </a:rPr>
              <a:t>NO EXCEPTIONS!</a:t>
            </a:r>
            <a:endParaRPr lang="en-US" dirty="0"/>
          </a:p>
          <a:p>
            <a:r>
              <a:rPr lang="en-US" dirty="0">
                <a:highlight>
                  <a:srgbClr val="FFFF00"/>
                </a:highlight>
              </a:rPr>
              <a:t>Players must sign the virtual waiver invite on Team Sideline to play</a:t>
            </a:r>
          </a:p>
          <a:p>
            <a:pPr lvl="1"/>
            <a:r>
              <a:rPr lang="en-US" dirty="0"/>
              <a:t>Week one grace period only otherwise players will not be eligible **FAILURE TO ENROLL ON TEAM SIDELINE MAY RESULT IN GAME FORFEITURES WITH A MAX PENALTY OF REMOVAL FROM LEAGUE**</a:t>
            </a:r>
          </a:p>
          <a:p>
            <a:endParaRPr lang="en-US" dirty="0"/>
          </a:p>
        </p:txBody>
      </p:sp>
    </p:spTree>
    <p:extLst>
      <p:ext uri="{BB962C8B-B14F-4D97-AF65-F5344CB8AC3E}">
        <p14:creationId xmlns:p14="http://schemas.microsoft.com/office/powerpoint/2010/main" val="11951236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8AF98A-77DA-4FF5-B120-198042A4AA82}"/>
              </a:ext>
            </a:extLst>
          </p:cNvPr>
          <p:cNvSpPr>
            <a:spLocks noGrp="1"/>
          </p:cNvSpPr>
          <p:nvPr>
            <p:ph type="title"/>
          </p:nvPr>
        </p:nvSpPr>
        <p:spPr/>
        <p:txBody>
          <a:bodyPr/>
          <a:lstStyle/>
          <a:p>
            <a:r>
              <a:rPr lang="en-US" b="1" dirty="0"/>
              <a:t>ROSTER MANAGEMENT Continued</a:t>
            </a:r>
            <a:endParaRPr lang="en-US" dirty="0"/>
          </a:p>
        </p:txBody>
      </p:sp>
      <p:sp>
        <p:nvSpPr>
          <p:cNvPr id="3" name="Content Placeholder 2">
            <a:extLst>
              <a:ext uri="{FF2B5EF4-FFF2-40B4-BE49-F238E27FC236}">
                <a16:creationId xmlns:a16="http://schemas.microsoft.com/office/drawing/2014/main" id="{DE2D069A-BDA2-4227-9F7B-7881B8606CD2}"/>
              </a:ext>
            </a:extLst>
          </p:cNvPr>
          <p:cNvSpPr>
            <a:spLocks noGrp="1"/>
          </p:cNvSpPr>
          <p:nvPr>
            <p:ph idx="1"/>
          </p:nvPr>
        </p:nvSpPr>
        <p:spPr/>
        <p:txBody>
          <a:bodyPr>
            <a:normAutofit fontScale="92500"/>
          </a:bodyPr>
          <a:lstStyle/>
          <a:p>
            <a:r>
              <a:rPr lang="en-US" dirty="0"/>
              <a:t>A player may register to play on more than one team in the Milwaukee Recreation Muni Basketball Program provided they are on separate days. </a:t>
            </a:r>
          </a:p>
          <a:p>
            <a:r>
              <a:rPr lang="en-US" dirty="0"/>
              <a:t>Players must declare which team they intend to play on for the city tournament by the February 6</a:t>
            </a:r>
            <a:r>
              <a:rPr lang="en-US" baseline="30000" dirty="0"/>
              <a:t>th</a:t>
            </a:r>
            <a:r>
              <a:rPr lang="en-US" dirty="0"/>
              <a:t> team deadline.  </a:t>
            </a:r>
          </a:p>
          <a:p>
            <a:r>
              <a:rPr lang="en-US" dirty="0"/>
              <a:t>Sign in Sheet/ID: All players must print their name on the sign in sheet before entering the game in order to be considered a legal player. </a:t>
            </a:r>
          </a:p>
          <a:p>
            <a:r>
              <a:rPr lang="en-US" dirty="0"/>
              <a:t>All players must be prepared to present an ID in the event of an eligibility challenge.</a:t>
            </a:r>
          </a:p>
          <a:p>
            <a:r>
              <a:rPr lang="en-US" dirty="0"/>
              <a:t>Failure to sign-in may result in further penalty when determining tournament eligibility. </a:t>
            </a:r>
          </a:p>
        </p:txBody>
      </p:sp>
    </p:spTree>
    <p:extLst>
      <p:ext uri="{BB962C8B-B14F-4D97-AF65-F5344CB8AC3E}">
        <p14:creationId xmlns:p14="http://schemas.microsoft.com/office/powerpoint/2010/main" val="38852737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8E95BF3D-D359-4B67-A988-0D3670B417C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rot="16200000">
            <a:off x="-2023287" y="2710845"/>
            <a:ext cx="6149346" cy="1219978"/>
          </a:xfrm>
        </p:spPr>
      </p:pic>
      <p:pic>
        <p:nvPicPr>
          <p:cNvPr id="7" name="Picture 6">
            <a:extLst>
              <a:ext uri="{FF2B5EF4-FFF2-40B4-BE49-F238E27FC236}">
                <a16:creationId xmlns:a16="http://schemas.microsoft.com/office/drawing/2014/main" id="{18B5B09C-0B6E-48D5-884A-6C16339447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73949" y="246161"/>
            <a:ext cx="6763832" cy="6222725"/>
          </a:xfrm>
          <a:prstGeom prst="rect">
            <a:avLst/>
          </a:prstGeom>
        </p:spPr>
      </p:pic>
      <p:sp>
        <p:nvSpPr>
          <p:cNvPr id="8" name="TextBox 7">
            <a:extLst>
              <a:ext uri="{FF2B5EF4-FFF2-40B4-BE49-F238E27FC236}">
                <a16:creationId xmlns:a16="http://schemas.microsoft.com/office/drawing/2014/main" id="{1CBE4A7B-D22A-4275-B4C1-EEEC2BC0CDF3}"/>
              </a:ext>
            </a:extLst>
          </p:cNvPr>
          <p:cNvSpPr txBox="1"/>
          <p:nvPr/>
        </p:nvSpPr>
        <p:spPr>
          <a:xfrm>
            <a:off x="2125014" y="476518"/>
            <a:ext cx="2653048" cy="4524315"/>
          </a:xfrm>
          <a:prstGeom prst="rect">
            <a:avLst/>
          </a:prstGeom>
          <a:noFill/>
        </p:spPr>
        <p:txBody>
          <a:bodyPr wrap="square" rtlCol="0">
            <a:spAutoFit/>
          </a:bodyPr>
          <a:lstStyle/>
          <a:p>
            <a:r>
              <a:rPr lang="en-US" sz="2400" dirty="0"/>
              <a:t>Left Image – where the email will come from and the subject line</a:t>
            </a:r>
          </a:p>
          <a:p>
            <a:endParaRPr lang="en-US" dirty="0"/>
          </a:p>
          <a:p>
            <a:endParaRPr lang="en-US" dirty="0"/>
          </a:p>
          <a:p>
            <a:endParaRPr lang="en-US" dirty="0"/>
          </a:p>
          <a:p>
            <a:endParaRPr lang="en-US" dirty="0"/>
          </a:p>
          <a:p>
            <a:r>
              <a:rPr lang="en-US" sz="2400" dirty="0"/>
              <a:t>Right image – the content of the email and the link (Step one) to fill out the waiver</a:t>
            </a:r>
          </a:p>
        </p:txBody>
      </p:sp>
    </p:spTree>
    <p:extLst>
      <p:ext uri="{BB962C8B-B14F-4D97-AF65-F5344CB8AC3E}">
        <p14:creationId xmlns:p14="http://schemas.microsoft.com/office/powerpoint/2010/main" val="18303159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0E54E3-B206-4F38-8B79-6BD96AB505FA}"/>
              </a:ext>
            </a:extLst>
          </p:cNvPr>
          <p:cNvSpPr>
            <a:spLocks noGrp="1"/>
          </p:cNvSpPr>
          <p:nvPr>
            <p:ph type="title"/>
          </p:nvPr>
        </p:nvSpPr>
        <p:spPr/>
        <p:txBody>
          <a:bodyPr/>
          <a:lstStyle/>
          <a:p>
            <a:r>
              <a:rPr lang="en-US" b="1" dirty="0"/>
              <a:t>FREE AGENTS</a:t>
            </a:r>
          </a:p>
        </p:txBody>
      </p:sp>
      <p:sp>
        <p:nvSpPr>
          <p:cNvPr id="3" name="Content Placeholder 2">
            <a:extLst>
              <a:ext uri="{FF2B5EF4-FFF2-40B4-BE49-F238E27FC236}">
                <a16:creationId xmlns:a16="http://schemas.microsoft.com/office/drawing/2014/main" id="{C5ACA460-708A-4A81-8EC2-776D488B015D}"/>
              </a:ext>
            </a:extLst>
          </p:cNvPr>
          <p:cNvSpPr>
            <a:spLocks noGrp="1"/>
          </p:cNvSpPr>
          <p:nvPr>
            <p:ph idx="1"/>
          </p:nvPr>
        </p:nvSpPr>
        <p:spPr/>
        <p:txBody>
          <a:bodyPr/>
          <a:lstStyle/>
          <a:p>
            <a:r>
              <a:rPr lang="en-US" dirty="0"/>
              <a:t>One player actively looking for a team (any day)</a:t>
            </a:r>
          </a:p>
          <a:p>
            <a:r>
              <a:rPr lang="en-US" dirty="0"/>
              <a:t>steve luster </a:t>
            </a:r>
            <a:r>
              <a:rPr lang="en-US" dirty="0">
                <a:hlinkClick r:id="rId2"/>
              </a:rPr>
              <a:t>sluster20@yahoo.com</a:t>
            </a:r>
            <a:endParaRPr lang="en-US" dirty="0"/>
          </a:p>
          <a:p>
            <a:r>
              <a:rPr lang="en-US" dirty="0"/>
              <a:t>We have lists of free agents form previous years that are available upon request</a:t>
            </a:r>
          </a:p>
        </p:txBody>
      </p:sp>
    </p:spTree>
    <p:extLst>
      <p:ext uri="{BB962C8B-B14F-4D97-AF65-F5344CB8AC3E}">
        <p14:creationId xmlns:p14="http://schemas.microsoft.com/office/powerpoint/2010/main" val="13449148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4DD04-493C-4F26-8CD3-EF91EC213F7A}"/>
              </a:ext>
            </a:extLst>
          </p:cNvPr>
          <p:cNvSpPr>
            <a:spLocks noGrp="1"/>
          </p:cNvSpPr>
          <p:nvPr>
            <p:ph type="title"/>
          </p:nvPr>
        </p:nvSpPr>
        <p:spPr/>
        <p:txBody>
          <a:bodyPr/>
          <a:lstStyle/>
          <a:p>
            <a:r>
              <a:rPr lang="en-US" b="1" dirty="0"/>
              <a:t>SIGN-IN SHEET</a:t>
            </a:r>
          </a:p>
        </p:txBody>
      </p:sp>
      <p:sp>
        <p:nvSpPr>
          <p:cNvPr id="3" name="Content Placeholder 2">
            <a:extLst>
              <a:ext uri="{FF2B5EF4-FFF2-40B4-BE49-F238E27FC236}">
                <a16:creationId xmlns:a16="http://schemas.microsoft.com/office/drawing/2014/main" id="{BD3C65C6-791D-4740-A5E1-59411BDC16DF}"/>
              </a:ext>
            </a:extLst>
          </p:cNvPr>
          <p:cNvSpPr>
            <a:spLocks noGrp="1"/>
          </p:cNvSpPr>
          <p:nvPr>
            <p:ph sz="half" idx="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4400" b="1" i="0" u="none" strike="noStrike" kern="1200" cap="none" spc="0" normalizeH="0" baseline="0" noProof="0" dirty="0">
                <a:ln>
                  <a:noFill/>
                </a:ln>
                <a:solidFill>
                  <a:prstClr val="black"/>
                </a:solidFill>
                <a:effectLst/>
                <a:uLnTx/>
                <a:uFillTx/>
                <a:ea typeface="+mn-ea"/>
                <a:cs typeface="+mn-cs"/>
              </a:rPr>
              <a:t>SIGN-IN SHEET </a:t>
            </a:r>
            <a:r>
              <a:rPr kumimoji="0" lang="en-US" altLang="en-US" sz="4400" b="1" i="0" u="sng" strike="noStrike" kern="1200" cap="none" spc="0" normalizeH="0" baseline="0" noProof="0" dirty="0">
                <a:ln>
                  <a:noFill/>
                </a:ln>
                <a:solidFill>
                  <a:prstClr val="black"/>
                </a:solidFill>
                <a:effectLst/>
                <a:uLnTx/>
                <a:uFillTx/>
                <a:ea typeface="+mn-ea"/>
                <a:cs typeface="+mn-cs"/>
              </a:rPr>
              <a:t>ACCURACY</a:t>
            </a:r>
            <a:r>
              <a:rPr kumimoji="0" lang="en-US" altLang="en-US" sz="4400" b="1" i="0" u="none" strike="noStrike" kern="1200" cap="none" spc="0" normalizeH="0" baseline="0" noProof="0" dirty="0">
                <a:ln>
                  <a:noFill/>
                </a:ln>
                <a:solidFill>
                  <a:prstClr val="black"/>
                </a:solidFill>
                <a:effectLst/>
                <a:uLnTx/>
                <a:uFillTx/>
                <a:ea typeface="+mn-ea"/>
                <a:cs typeface="+mn-cs"/>
              </a:rPr>
              <a:t> AND </a:t>
            </a:r>
            <a:r>
              <a:rPr kumimoji="0" lang="en-US" altLang="en-US" sz="4400" b="1" i="0" u="sng" strike="noStrike" kern="1200" cap="none" spc="0" normalizeH="0" baseline="0" noProof="0" dirty="0">
                <a:ln>
                  <a:noFill/>
                </a:ln>
                <a:solidFill>
                  <a:prstClr val="black"/>
                </a:solidFill>
                <a:effectLst/>
                <a:uLnTx/>
                <a:uFillTx/>
                <a:ea typeface="+mn-ea"/>
                <a:cs typeface="+mn-cs"/>
              </a:rPr>
              <a:t>LEGIBILITY</a:t>
            </a:r>
            <a:r>
              <a:rPr kumimoji="0" lang="en-US" altLang="en-US" sz="4400" b="1" i="0" u="none" strike="noStrike" kern="1200" cap="none" spc="0" normalizeH="0" baseline="0" noProof="0" dirty="0">
                <a:ln>
                  <a:noFill/>
                </a:ln>
                <a:solidFill>
                  <a:prstClr val="black"/>
                </a:solidFill>
                <a:effectLst/>
                <a:uLnTx/>
                <a:uFillTx/>
                <a:ea typeface="+mn-ea"/>
                <a:cs typeface="+mn-cs"/>
              </a:rPr>
              <a:t> IS CRUCIAL TO THIS PROCESS</a:t>
            </a:r>
          </a:p>
          <a:p>
            <a:endParaRPr lang="en-US" dirty="0"/>
          </a:p>
        </p:txBody>
      </p:sp>
      <p:pic>
        <p:nvPicPr>
          <p:cNvPr id="7" name="Picture 3">
            <a:extLst>
              <a:ext uri="{FF2B5EF4-FFF2-40B4-BE49-F238E27FC236}">
                <a16:creationId xmlns:a16="http://schemas.microsoft.com/office/drawing/2014/main" id="{6C9DD2FA-CF35-4EE0-865E-67B1C8AF635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87911" y="1673225"/>
            <a:ext cx="4365889" cy="450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Arrow: Right 7">
            <a:extLst>
              <a:ext uri="{FF2B5EF4-FFF2-40B4-BE49-F238E27FC236}">
                <a16:creationId xmlns:a16="http://schemas.microsoft.com/office/drawing/2014/main" id="{F044BB81-B007-4416-B035-B4144181A50B}"/>
              </a:ext>
            </a:extLst>
          </p:cNvPr>
          <p:cNvSpPr/>
          <p:nvPr/>
        </p:nvSpPr>
        <p:spPr>
          <a:xfrm>
            <a:off x="647700" y="5384800"/>
            <a:ext cx="5092700" cy="927100"/>
          </a:xfrm>
          <a:prstGeom prst="rightArrow">
            <a:avLst/>
          </a:prstGeom>
          <a:solidFill>
            <a:srgbClr val="FFFF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extLst>
      <p:ext uri="{BB962C8B-B14F-4D97-AF65-F5344CB8AC3E}">
        <p14:creationId xmlns:p14="http://schemas.microsoft.com/office/powerpoint/2010/main" val="31783514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0BF135-3E45-4734-918E-C868BDCCBB53}"/>
              </a:ext>
            </a:extLst>
          </p:cNvPr>
          <p:cNvSpPr>
            <a:spLocks noGrp="1"/>
          </p:cNvSpPr>
          <p:nvPr>
            <p:ph type="title"/>
          </p:nvPr>
        </p:nvSpPr>
        <p:spPr/>
        <p:txBody>
          <a:bodyPr/>
          <a:lstStyle/>
          <a:p>
            <a:r>
              <a:rPr lang="en-US" b="1" dirty="0"/>
              <a:t>RULES OF EMPHASIS</a:t>
            </a:r>
          </a:p>
        </p:txBody>
      </p:sp>
      <p:sp>
        <p:nvSpPr>
          <p:cNvPr id="3" name="Content Placeholder 2">
            <a:extLst>
              <a:ext uri="{FF2B5EF4-FFF2-40B4-BE49-F238E27FC236}">
                <a16:creationId xmlns:a16="http://schemas.microsoft.com/office/drawing/2014/main" id="{32867C35-1A72-4B98-BC95-40D8B0EE2EBD}"/>
              </a:ext>
            </a:extLst>
          </p:cNvPr>
          <p:cNvSpPr>
            <a:spLocks noGrp="1"/>
          </p:cNvSpPr>
          <p:nvPr>
            <p:ph idx="1"/>
          </p:nvPr>
        </p:nvSpPr>
        <p:spPr/>
        <p:txBody>
          <a:bodyPr>
            <a:normAutofit fontScale="92500" lnSpcReduction="10000"/>
          </a:bodyPr>
          <a:lstStyle/>
          <a:p>
            <a:r>
              <a:rPr lang="en-US" dirty="0"/>
              <a:t>GAME BALL - Each team must furnish an official basketball (leather) in good condition and deemed playable by the officials. </a:t>
            </a:r>
          </a:p>
          <a:p>
            <a:r>
              <a:rPr lang="en-US" dirty="0"/>
              <a:t>TIE-BREAKER PROCEDURES </a:t>
            </a:r>
          </a:p>
          <a:p>
            <a:r>
              <a:rPr lang="en-US" dirty="0"/>
              <a:t>The following system will be used to determine league winners and tournament seeding: </a:t>
            </a:r>
          </a:p>
          <a:p>
            <a:pPr lvl="1"/>
            <a:r>
              <a:rPr lang="en-US" dirty="0"/>
              <a:t>1) Head-to-Head Competition </a:t>
            </a:r>
          </a:p>
          <a:p>
            <a:pPr lvl="1"/>
            <a:r>
              <a:rPr lang="en-US" dirty="0"/>
              <a:t>2) Head-to-Head Differential</a:t>
            </a:r>
          </a:p>
          <a:p>
            <a:pPr lvl="1"/>
            <a:r>
              <a:rPr lang="en-US" dirty="0"/>
              <a:t>3) The team with the greatest total point differential against common opponents. In most cases, this will include all games, however, there may be situations that occur where a team did not play every team due to forfeit, weather, etc.</a:t>
            </a:r>
          </a:p>
          <a:p>
            <a:r>
              <a:rPr lang="en-US" dirty="0"/>
              <a:t>If any of the matchups resulted in a forfeit, the forfeiting team will automatically lose the tie breaker. </a:t>
            </a:r>
          </a:p>
          <a:p>
            <a:endParaRPr lang="en-US" dirty="0"/>
          </a:p>
        </p:txBody>
      </p:sp>
      <p:pic>
        <p:nvPicPr>
          <p:cNvPr id="5" name="Picture 4" descr="Basketball on the hardwood of an indoor court">
            <a:extLst>
              <a:ext uri="{FF2B5EF4-FFF2-40B4-BE49-F238E27FC236}">
                <a16:creationId xmlns:a16="http://schemas.microsoft.com/office/drawing/2014/main" id="{FDC14DF2-70C3-407E-9495-30DC310BD1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0" y="183152"/>
            <a:ext cx="2261856" cy="1507536"/>
          </a:xfrm>
          <a:prstGeom prst="rect">
            <a:avLst/>
          </a:prstGeom>
        </p:spPr>
      </p:pic>
    </p:spTree>
    <p:extLst>
      <p:ext uri="{BB962C8B-B14F-4D97-AF65-F5344CB8AC3E}">
        <p14:creationId xmlns:p14="http://schemas.microsoft.com/office/powerpoint/2010/main" val="14632158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18A69-DEDC-4660-9BCD-31D66CE73FC1}"/>
              </a:ext>
            </a:extLst>
          </p:cNvPr>
          <p:cNvSpPr>
            <a:spLocks noGrp="1"/>
          </p:cNvSpPr>
          <p:nvPr>
            <p:ph type="title"/>
          </p:nvPr>
        </p:nvSpPr>
        <p:spPr/>
        <p:txBody>
          <a:bodyPr/>
          <a:lstStyle/>
          <a:p>
            <a:r>
              <a:rPr lang="en-US" b="1" dirty="0"/>
              <a:t>RULES OF EMPHASIS</a:t>
            </a:r>
            <a:endParaRPr lang="en-US" dirty="0"/>
          </a:p>
        </p:txBody>
      </p:sp>
      <p:sp>
        <p:nvSpPr>
          <p:cNvPr id="3" name="Content Placeholder 2">
            <a:extLst>
              <a:ext uri="{FF2B5EF4-FFF2-40B4-BE49-F238E27FC236}">
                <a16:creationId xmlns:a16="http://schemas.microsoft.com/office/drawing/2014/main" id="{AE0421A4-20F3-40E3-94A5-813BDB7B9A30}"/>
              </a:ext>
            </a:extLst>
          </p:cNvPr>
          <p:cNvSpPr>
            <a:spLocks noGrp="1"/>
          </p:cNvSpPr>
          <p:nvPr>
            <p:ph idx="1"/>
          </p:nvPr>
        </p:nvSpPr>
        <p:spPr/>
        <p:txBody>
          <a:bodyPr>
            <a:normAutofit lnSpcReduction="10000"/>
          </a:bodyPr>
          <a:lstStyle/>
          <a:p>
            <a:r>
              <a:rPr lang="en-US" b="1" u="sng" dirty="0"/>
              <a:t>Game Clock</a:t>
            </a:r>
          </a:p>
          <a:p>
            <a:pPr lvl="1"/>
            <a:r>
              <a:rPr lang="en-US" dirty="0"/>
              <a:t>All halves of regulation play shall be </a:t>
            </a:r>
            <a:r>
              <a:rPr lang="en-US" b="1" dirty="0"/>
              <a:t>18-minute running clock.</a:t>
            </a:r>
          </a:p>
          <a:p>
            <a:pPr lvl="1"/>
            <a:r>
              <a:rPr lang="en-US" dirty="0"/>
              <a:t>The clock will stop ONLY for time outs, except during the last 2 minutes of each half when the clock will operate in accordance with the National Federation High School (NFHS) Rules – Example: After a timeout, the clock will start when the ball is touched by a player inbounds.</a:t>
            </a:r>
          </a:p>
          <a:p>
            <a:pPr lvl="1"/>
            <a:r>
              <a:rPr lang="en-US" b="1" dirty="0"/>
              <a:t>Mercy Rule: </a:t>
            </a:r>
            <a:r>
              <a:rPr lang="en-US" dirty="0"/>
              <a:t>If a team is ahead by 20 points or more at any point after the start of the second half, the clock will run continuously, except during officials and team time-outs. If at any time the point difference falls below 20 points under 2 minutes in the 2nd half, the clock will stop normally. </a:t>
            </a:r>
          </a:p>
          <a:p>
            <a:pPr lvl="1"/>
            <a:r>
              <a:rPr lang="en-US" b="1" dirty="0"/>
              <a:t>Timeouts: </a:t>
            </a:r>
            <a:r>
              <a:rPr lang="en-US" dirty="0"/>
              <a:t>Each team has </a:t>
            </a:r>
            <a:r>
              <a:rPr lang="en-US" b="1" u="sng" dirty="0"/>
              <a:t>3 full length timeouts </a:t>
            </a:r>
            <a:r>
              <a:rPr lang="en-US" dirty="0"/>
              <a:t>per game.</a:t>
            </a:r>
          </a:p>
          <a:p>
            <a:pPr lvl="2"/>
            <a:r>
              <a:rPr lang="en-US" dirty="0"/>
              <a:t>Any unused timeouts will carry over into an overtime period and one additional timeout will be granted. </a:t>
            </a:r>
          </a:p>
          <a:p>
            <a:pPr lvl="1"/>
            <a:endParaRPr lang="en-US" b="1" dirty="0">
              <a:latin typeface="Arial Narrow" panose="020B0606020202030204" pitchFamily="34" charset="0"/>
            </a:endParaRPr>
          </a:p>
          <a:p>
            <a:pPr lvl="1"/>
            <a:endParaRPr lang="en-US" dirty="0">
              <a:latin typeface="Arial Narrow" panose="020B0606020202030204" pitchFamily="34" charset="0"/>
            </a:endParaRPr>
          </a:p>
          <a:p>
            <a:pPr lvl="1"/>
            <a:endParaRPr lang="en-US" dirty="0">
              <a:latin typeface="Arial Narrow" panose="020B0606020202030204" pitchFamily="34" charset="0"/>
            </a:endParaRPr>
          </a:p>
        </p:txBody>
      </p:sp>
      <p:pic>
        <p:nvPicPr>
          <p:cNvPr id="5" name="Picture 4" descr="148 Basketball Game Clock Illustrations &amp; Clip Art - iStock">
            <a:extLst>
              <a:ext uri="{FF2B5EF4-FFF2-40B4-BE49-F238E27FC236}">
                <a16:creationId xmlns:a16="http://schemas.microsoft.com/office/drawing/2014/main" id="{3C36F43A-13C8-4297-AFDF-DF400B81B4E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6601" y="130968"/>
            <a:ext cx="3119438" cy="1559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491829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87740D-96BE-45CD-A763-1CC2629FDE7D}"/>
              </a:ext>
            </a:extLst>
          </p:cNvPr>
          <p:cNvSpPr>
            <a:spLocks noGrp="1"/>
          </p:cNvSpPr>
          <p:nvPr>
            <p:ph type="title"/>
          </p:nvPr>
        </p:nvSpPr>
        <p:spPr/>
        <p:txBody>
          <a:bodyPr/>
          <a:lstStyle/>
          <a:p>
            <a:r>
              <a:rPr lang="en-US" b="1" dirty="0"/>
              <a:t>RULES OF EMPHASIS</a:t>
            </a:r>
            <a:endParaRPr lang="en-US" dirty="0"/>
          </a:p>
        </p:txBody>
      </p:sp>
      <p:sp>
        <p:nvSpPr>
          <p:cNvPr id="3" name="Content Placeholder 2">
            <a:extLst>
              <a:ext uri="{FF2B5EF4-FFF2-40B4-BE49-F238E27FC236}">
                <a16:creationId xmlns:a16="http://schemas.microsoft.com/office/drawing/2014/main" id="{0BD60095-74CA-49B9-A340-9F137420D85B}"/>
              </a:ext>
            </a:extLst>
          </p:cNvPr>
          <p:cNvSpPr>
            <a:spLocks noGrp="1"/>
          </p:cNvSpPr>
          <p:nvPr>
            <p:ph idx="1"/>
          </p:nvPr>
        </p:nvSpPr>
        <p:spPr>
          <a:xfrm>
            <a:off x="838200" y="1825624"/>
            <a:ext cx="10515600" cy="5032375"/>
          </a:xfrm>
        </p:spPr>
        <p:txBody>
          <a:bodyPr/>
          <a:lstStyle/>
          <a:p>
            <a:r>
              <a:rPr lang="en-US" b="1" u="sng" dirty="0"/>
              <a:t>Grace Period: </a:t>
            </a:r>
            <a:r>
              <a:rPr lang="en-US" dirty="0"/>
              <a:t>The officials will allow a ten (10) minute grace period before forfeiting a game due to lack of players. As soon as four (4) players are present, the game must begin at the scheduled time. The grace period is charged against playing time.</a:t>
            </a:r>
          </a:p>
          <a:p>
            <a:r>
              <a:rPr lang="en-US" b="1" u="sng" dirty="0"/>
              <a:t>Overtime Format (Regular Season + Postseason)</a:t>
            </a:r>
          </a:p>
          <a:p>
            <a:pPr lvl="1"/>
            <a:r>
              <a:rPr lang="en-US" dirty="0"/>
              <a:t>Elam Ending: A target score is set at the end of regulation by adding 6 points to the tie score. EX) If the game is 60-60 heading into overtime, the target score will be set to 66 (first team to score 6 points).</a:t>
            </a:r>
          </a:p>
          <a:p>
            <a:pPr lvl="1"/>
            <a:r>
              <a:rPr lang="en-US" dirty="0"/>
              <a:t>The game clock will be eliminated and teams will play until one team reaches the target score. All team/player fouls and timeouts remaining + 1 additional in overtime carry over into this untimed Overtime. </a:t>
            </a:r>
          </a:p>
          <a:p>
            <a:pPr lvl="1"/>
            <a:r>
              <a:rPr lang="en-US" dirty="0"/>
              <a:t>ELAM Ending: </a:t>
            </a:r>
            <a:r>
              <a:rPr lang="en-US" dirty="0">
                <a:hlinkClick r:id="rId2"/>
              </a:rPr>
              <a:t>https://thetournament.com/elam-ending/</a:t>
            </a:r>
            <a:r>
              <a:rPr lang="en-US" dirty="0"/>
              <a:t> </a:t>
            </a:r>
          </a:p>
          <a:p>
            <a:endParaRPr lang="en-US" b="1" u="sng" dirty="0">
              <a:latin typeface="Arial Narrow" panose="020B0606020202030204" pitchFamily="34" charset="0"/>
            </a:endParaRPr>
          </a:p>
        </p:txBody>
      </p:sp>
    </p:spTree>
    <p:extLst>
      <p:ext uri="{BB962C8B-B14F-4D97-AF65-F5344CB8AC3E}">
        <p14:creationId xmlns:p14="http://schemas.microsoft.com/office/powerpoint/2010/main" val="16433703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A5CD93-2606-4FFB-A7EC-AB7A526132DD}"/>
              </a:ext>
            </a:extLst>
          </p:cNvPr>
          <p:cNvSpPr>
            <a:spLocks noGrp="1"/>
          </p:cNvSpPr>
          <p:nvPr>
            <p:ph type="title"/>
          </p:nvPr>
        </p:nvSpPr>
        <p:spPr/>
        <p:txBody>
          <a:bodyPr/>
          <a:lstStyle/>
          <a:p>
            <a:r>
              <a:rPr lang="en-US" b="1" dirty="0"/>
              <a:t>RULES OF EMPHASIS</a:t>
            </a:r>
            <a:endParaRPr lang="en-US" dirty="0"/>
          </a:p>
        </p:txBody>
      </p:sp>
      <p:sp>
        <p:nvSpPr>
          <p:cNvPr id="3" name="Content Placeholder 2">
            <a:extLst>
              <a:ext uri="{FF2B5EF4-FFF2-40B4-BE49-F238E27FC236}">
                <a16:creationId xmlns:a16="http://schemas.microsoft.com/office/drawing/2014/main" id="{5965B146-FB40-4B71-B85E-C8E32D02E1BB}"/>
              </a:ext>
            </a:extLst>
          </p:cNvPr>
          <p:cNvSpPr>
            <a:spLocks noGrp="1"/>
          </p:cNvSpPr>
          <p:nvPr>
            <p:ph idx="1"/>
          </p:nvPr>
        </p:nvSpPr>
        <p:spPr/>
        <p:txBody>
          <a:bodyPr>
            <a:normAutofit fontScale="92500"/>
          </a:bodyPr>
          <a:lstStyle/>
          <a:p>
            <a:pPr marL="0" indent="0">
              <a:buNone/>
            </a:pPr>
            <a:r>
              <a:rPr lang="en-US" b="1" dirty="0"/>
              <a:t>Technical &amp; Personal Fouls</a:t>
            </a:r>
          </a:p>
          <a:p>
            <a:pPr lvl="1"/>
            <a:r>
              <a:rPr lang="en-US" b="1" u="sng" dirty="0"/>
              <a:t>Dunking </a:t>
            </a:r>
            <a:r>
              <a:rPr lang="en-US" dirty="0"/>
              <a:t>and/or </a:t>
            </a:r>
            <a:r>
              <a:rPr lang="en-US" b="1" u="sng" dirty="0"/>
              <a:t>stuffing</a:t>
            </a:r>
            <a:r>
              <a:rPr lang="en-US" dirty="0"/>
              <a:t> the ball is considered a flagrant unsportsmanlike technical foul, which results in 2 free throws and the ball out of bounds to the offended team. The player who committed the dunk/stuff is ejected out of the game and </a:t>
            </a:r>
            <a:r>
              <a:rPr lang="en-US" b="1" u="sng" dirty="0">
                <a:highlight>
                  <a:srgbClr val="FFFF00"/>
                </a:highlight>
              </a:rPr>
              <a:t>subject to a one (1) game suspension. </a:t>
            </a:r>
          </a:p>
          <a:p>
            <a:pPr lvl="1"/>
            <a:r>
              <a:rPr lang="en-US" b="1" u="sng" dirty="0">
                <a:highlight>
                  <a:srgbClr val="FFFF00"/>
                </a:highlight>
              </a:rPr>
              <a:t>Dunking or stuffing at anytime during warmups, gameplay, or after gameplay will result in an ejection + suspension.</a:t>
            </a:r>
            <a:endParaRPr lang="en-US" dirty="0">
              <a:highlight>
                <a:srgbClr val="FFFF00"/>
              </a:highlight>
            </a:endParaRPr>
          </a:p>
          <a:p>
            <a:pPr lvl="1"/>
            <a:r>
              <a:rPr lang="en-US" dirty="0"/>
              <a:t>All Technical and personal fouls assessed to an individual will count toward that player's 5 fouls for disqualification and/or toward a team's 7 fouls for bonus purposes.</a:t>
            </a:r>
          </a:p>
          <a:p>
            <a:pPr lvl="1"/>
            <a:r>
              <a:rPr lang="en-US" b="1" dirty="0"/>
              <a:t>Two technical fouls or ejection will result in a minimum 1 game suspension. Each case will be looked at by the Milwaukee Recreation staff. A second ejection during the season will result in a full season suspension (including dunking). </a:t>
            </a:r>
          </a:p>
          <a:p>
            <a:pPr lvl="1"/>
            <a:endParaRPr lang="en-US" dirty="0"/>
          </a:p>
        </p:txBody>
      </p:sp>
      <p:pic>
        <p:nvPicPr>
          <p:cNvPr id="6" name="Picture 5">
            <a:extLst>
              <a:ext uri="{FF2B5EF4-FFF2-40B4-BE49-F238E27FC236}">
                <a16:creationId xmlns:a16="http://schemas.microsoft.com/office/drawing/2014/main" id="{5B59D28E-9475-4757-9774-D85E43ACF04D}"/>
              </a:ext>
            </a:extLst>
          </p:cNvPr>
          <p:cNvPicPr>
            <a:picLocks noChangeAspect="1"/>
          </p:cNvPicPr>
          <p:nvPr/>
        </p:nvPicPr>
        <p:blipFill>
          <a:blip r:embed="rId2"/>
          <a:stretch>
            <a:fillRect/>
          </a:stretch>
        </p:blipFill>
        <p:spPr>
          <a:xfrm>
            <a:off x="6096000" y="233363"/>
            <a:ext cx="3143250" cy="1457325"/>
          </a:xfrm>
          <a:prstGeom prst="rect">
            <a:avLst/>
          </a:prstGeom>
        </p:spPr>
      </p:pic>
    </p:spTree>
    <p:extLst>
      <p:ext uri="{BB962C8B-B14F-4D97-AF65-F5344CB8AC3E}">
        <p14:creationId xmlns:p14="http://schemas.microsoft.com/office/powerpoint/2010/main" val="27067618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4DD04-493C-4F26-8CD3-EF91EC213F7A}"/>
              </a:ext>
            </a:extLst>
          </p:cNvPr>
          <p:cNvSpPr>
            <a:spLocks noGrp="1"/>
          </p:cNvSpPr>
          <p:nvPr>
            <p:ph type="title"/>
          </p:nvPr>
        </p:nvSpPr>
        <p:spPr/>
        <p:txBody>
          <a:bodyPr/>
          <a:lstStyle/>
          <a:p>
            <a:r>
              <a:rPr lang="en-US" b="1" dirty="0"/>
              <a:t>RULES OF EMPHASIS</a:t>
            </a:r>
          </a:p>
        </p:txBody>
      </p:sp>
      <p:sp>
        <p:nvSpPr>
          <p:cNvPr id="3" name="Content Placeholder 2">
            <a:extLst>
              <a:ext uri="{FF2B5EF4-FFF2-40B4-BE49-F238E27FC236}">
                <a16:creationId xmlns:a16="http://schemas.microsoft.com/office/drawing/2014/main" id="{BD3C65C6-791D-4740-A5E1-59411BDC16DF}"/>
              </a:ext>
            </a:extLst>
          </p:cNvPr>
          <p:cNvSpPr>
            <a:spLocks noGrp="1"/>
          </p:cNvSpPr>
          <p:nvPr>
            <p:ph sz="half" idx="1"/>
          </p:nvPr>
        </p:nvSpPr>
        <p:spPr/>
        <p:txBody>
          <a:bodyPr/>
          <a:lstStyle/>
          <a:p>
            <a:pPr marL="285750" indent="-285750">
              <a:buFont typeface="Arial" panose="020B0604020202020204" pitchFamily="34" charset="0"/>
              <a:buChar char="•"/>
              <a:defRPr/>
            </a:pPr>
            <a:r>
              <a:rPr lang="en-US" sz="4400" dirty="0"/>
              <a:t>Example of “Stuffing” </a:t>
            </a:r>
          </a:p>
        </p:txBody>
      </p:sp>
      <p:sp>
        <p:nvSpPr>
          <p:cNvPr id="8" name="Arrow: Right 7">
            <a:extLst>
              <a:ext uri="{FF2B5EF4-FFF2-40B4-BE49-F238E27FC236}">
                <a16:creationId xmlns:a16="http://schemas.microsoft.com/office/drawing/2014/main" id="{F044BB81-B007-4416-B035-B4144181A50B}"/>
              </a:ext>
            </a:extLst>
          </p:cNvPr>
          <p:cNvSpPr/>
          <p:nvPr/>
        </p:nvSpPr>
        <p:spPr>
          <a:xfrm>
            <a:off x="215900" y="3238500"/>
            <a:ext cx="5092700" cy="927100"/>
          </a:xfrm>
          <a:prstGeom prst="rightArrow">
            <a:avLst/>
          </a:prstGeom>
          <a:solidFill>
            <a:srgbClr val="FFFF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6" name="Content Placeholder 4">
            <a:extLst>
              <a:ext uri="{FF2B5EF4-FFF2-40B4-BE49-F238E27FC236}">
                <a16:creationId xmlns:a16="http://schemas.microsoft.com/office/drawing/2014/main" id="{ADC091DE-37AB-475B-B77C-EDC5E9AA67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6642100" y="906463"/>
            <a:ext cx="3513667" cy="5270500"/>
          </a:xfrm>
          <a:prstGeom prst="rect">
            <a:avLst/>
          </a:prstGeom>
        </p:spPr>
      </p:pic>
    </p:spTree>
    <p:extLst>
      <p:ext uri="{BB962C8B-B14F-4D97-AF65-F5344CB8AC3E}">
        <p14:creationId xmlns:p14="http://schemas.microsoft.com/office/powerpoint/2010/main" val="38176650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B614E4-9AB4-4F9B-8401-16A211E09DF6}"/>
              </a:ext>
            </a:extLst>
          </p:cNvPr>
          <p:cNvSpPr>
            <a:spLocks noGrp="1"/>
          </p:cNvSpPr>
          <p:nvPr>
            <p:ph type="title"/>
          </p:nvPr>
        </p:nvSpPr>
        <p:spPr/>
        <p:txBody>
          <a:bodyPr/>
          <a:lstStyle/>
          <a:p>
            <a:r>
              <a:rPr lang="en-US" b="1" dirty="0"/>
              <a:t>RULES OF EMPHASIS</a:t>
            </a:r>
            <a:endParaRPr lang="en-US" dirty="0"/>
          </a:p>
        </p:txBody>
      </p:sp>
      <p:sp>
        <p:nvSpPr>
          <p:cNvPr id="3" name="Content Placeholder 2">
            <a:extLst>
              <a:ext uri="{FF2B5EF4-FFF2-40B4-BE49-F238E27FC236}">
                <a16:creationId xmlns:a16="http://schemas.microsoft.com/office/drawing/2014/main" id="{B8A4620C-AD2C-4DCB-A4BE-CBCE74B3FBC3}"/>
              </a:ext>
            </a:extLst>
          </p:cNvPr>
          <p:cNvSpPr>
            <a:spLocks noGrp="1"/>
          </p:cNvSpPr>
          <p:nvPr>
            <p:ph idx="1"/>
          </p:nvPr>
        </p:nvSpPr>
        <p:spPr/>
        <p:txBody>
          <a:bodyPr>
            <a:normAutofit fontScale="92500" lnSpcReduction="10000"/>
          </a:bodyPr>
          <a:lstStyle/>
          <a:p>
            <a:r>
              <a:rPr lang="en-US" dirty="0"/>
              <a:t>Only 1 coach (listed on roster) and players are to be in the bench area. All other spectators must sit in assigned spectator zones.</a:t>
            </a:r>
          </a:p>
          <a:p>
            <a:r>
              <a:rPr lang="en-US" dirty="0"/>
              <a:t>A team member, coach, team attendant, or team follower who is assessed 2 technical fouls for unsportsmanlike conduct is automatically ejected from the game and gym. </a:t>
            </a:r>
          </a:p>
          <a:p>
            <a:r>
              <a:rPr lang="en-US" dirty="0"/>
              <a:t>The player must leave the gym immediately upon ejection. If the ejected player does not leave the gym in a reasonable amount of time, further action, as deemed appropriate by the referee may result, and could result in forfeiture of the game.</a:t>
            </a:r>
          </a:p>
          <a:p>
            <a:r>
              <a:rPr lang="en-US" dirty="0"/>
              <a:t>Any technical fouls assessed against a disqualified player shall also be charged to the offender(s), but NOT to the coach or manager unless they are also guilty of the infraction committed. </a:t>
            </a:r>
          </a:p>
          <a:p>
            <a:endParaRPr lang="en-US" dirty="0"/>
          </a:p>
        </p:txBody>
      </p:sp>
    </p:spTree>
    <p:extLst>
      <p:ext uri="{BB962C8B-B14F-4D97-AF65-F5344CB8AC3E}">
        <p14:creationId xmlns:p14="http://schemas.microsoft.com/office/powerpoint/2010/main" val="2154577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318341-D974-4A41-82B3-4723F54B97CC}"/>
              </a:ext>
            </a:extLst>
          </p:cNvPr>
          <p:cNvSpPr>
            <a:spLocks noGrp="1"/>
          </p:cNvSpPr>
          <p:nvPr>
            <p:ph type="title"/>
          </p:nvPr>
        </p:nvSpPr>
        <p:spPr/>
        <p:txBody>
          <a:bodyPr/>
          <a:lstStyle/>
          <a:p>
            <a:r>
              <a:rPr lang="en-US" b="1" dirty="0"/>
              <a:t>TEAM UNIFORMS</a:t>
            </a:r>
          </a:p>
        </p:txBody>
      </p:sp>
      <p:sp>
        <p:nvSpPr>
          <p:cNvPr id="3" name="Content Placeholder 2">
            <a:extLst>
              <a:ext uri="{FF2B5EF4-FFF2-40B4-BE49-F238E27FC236}">
                <a16:creationId xmlns:a16="http://schemas.microsoft.com/office/drawing/2014/main" id="{297A2331-7F57-4122-ABFA-1B6D2E93A6DE}"/>
              </a:ext>
            </a:extLst>
          </p:cNvPr>
          <p:cNvSpPr>
            <a:spLocks noGrp="1"/>
          </p:cNvSpPr>
          <p:nvPr>
            <p:ph idx="1"/>
          </p:nvPr>
        </p:nvSpPr>
        <p:spPr/>
        <p:txBody>
          <a:bodyPr>
            <a:normAutofit lnSpcReduction="10000"/>
          </a:bodyPr>
          <a:lstStyle/>
          <a:p>
            <a:r>
              <a:rPr lang="en-US" dirty="0"/>
              <a:t>Legal Uniform Numbers</a:t>
            </a:r>
          </a:p>
          <a:p>
            <a:pPr lvl="1"/>
            <a:r>
              <a:rPr lang="en-US" dirty="0"/>
              <a:t>Number Placement:  Each uniform must have a number. Placement may be printed on the front or back of the uniform HOWEVER, all uniforms must be identical as to the placement of the numbers. </a:t>
            </a:r>
          </a:p>
          <a:p>
            <a:pPr lvl="1"/>
            <a:r>
              <a:rPr lang="en-US" dirty="0"/>
              <a:t>The numbers must be PERMANENT (silk-screen, iron-on method, sewn on or some other permanent method). Tape is not acceptable. Numbers attached with tape, composed of tape, hand drawn with magic marker or other material will be considered illegal numbers. </a:t>
            </a:r>
          </a:p>
          <a:p>
            <a:pPr lvl="1"/>
            <a:r>
              <a:rPr lang="en-US" dirty="0"/>
              <a:t>Anyone unable to meet legal uniform requirements MUST wear the provided pinnies. NO EXCEPTIONS.  </a:t>
            </a:r>
          </a:p>
          <a:p>
            <a:pPr lvl="1"/>
            <a:r>
              <a:rPr lang="en-US" dirty="0"/>
              <a:t>We will provide pinnies if teams do not come prepared with uniforms, but do not rely on this for an entire season. </a:t>
            </a:r>
          </a:p>
          <a:p>
            <a:pPr lvl="1"/>
            <a:r>
              <a:rPr lang="en-US" dirty="0"/>
              <a:t>Uniforms must be the same solid color as your teammates. </a:t>
            </a:r>
          </a:p>
        </p:txBody>
      </p:sp>
    </p:spTree>
    <p:extLst>
      <p:ext uri="{BB962C8B-B14F-4D97-AF65-F5344CB8AC3E}">
        <p14:creationId xmlns:p14="http://schemas.microsoft.com/office/powerpoint/2010/main" val="21265774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B9924-8A37-4196-B990-58D05F76F33A}"/>
              </a:ext>
            </a:extLst>
          </p:cNvPr>
          <p:cNvSpPr>
            <a:spLocks noGrp="1"/>
          </p:cNvSpPr>
          <p:nvPr>
            <p:ph type="title"/>
          </p:nvPr>
        </p:nvSpPr>
        <p:spPr/>
        <p:txBody>
          <a:bodyPr/>
          <a:lstStyle/>
          <a:p>
            <a:r>
              <a:rPr lang="en-US" b="1" dirty="0"/>
              <a:t>OFFICIALS &amp; PLAYERS/GAME MANAGEMENT</a:t>
            </a:r>
          </a:p>
        </p:txBody>
      </p:sp>
      <p:sp>
        <p:nvSpPr>
          <p:cNvPr id="3" name="Content Placeholder 2">
            <a:extLst>
              <a:ext uri="{FF2B5EF4-FFF2-40B4-BE49-F238E27FC236}">
                <a16:creationId xmlns:a16="http://schemas.microsoft.com/office/drawing/2014/main" id="{F27A5A06-AA3B-41D0-BAA4-320860BDFF0B}"/>
              </a:ext>
            </a:extLst>
          </p:cNvPr>
          <p:cNvSpPr>
            <a:spLocks noGrp="1"/>
          </p:cNvSpPr>
          <p:nvPr>
            <p:ph idx="1"/>
          </p:nvPr>
        </p:nvSpPr>
        <p:spPr/>
        <p:txBody>
          <a:bodyPr/>
          <a:lstStyle/>
          <a:p>
            <a:r>
              <a:rPr lang="en-US" dirty="0"/>
              <a:t>3-person officials crews will be assigned to each game</a:t>
            </a:r>
          </a:p>
          <a:p>
            <a:r>
              <a:rPr lang="en-US" dirty="0"/>
              <a:t>Officials have been instructed on game management. </a:t>
            </a:r>
          </a:p>
          <a:p>
            <a:r>
              <a:rPr lang="en-US" dirty="0"/>
              <a:t>Players &amp; Managers need to conduct themselves in a respectful manner. </a:t>
            </a:r>
          </a:p>
          <a:p>
            <a:r>
              <a:rPr lang="en-US" dirty="0"/>
              <a:t>We should not have fighting or threats of violence that spew out into the parking lot. </a:t>
            </a:r>
          </a:p>
          <a:p>
            <a:r>
              <a:rPr lang="en-US" dirty="0"/>
              <a:t>Compete and play hard, but there are lines that should not be crossed. Firm discipline will be handed out if needed. </a:t>
            </a:r>
          </a:p>
        </p:txBody>
      </p:sp>
    </p:spTree>
    <p:extLst>
      <p:ext uri="{BB962C8B-B14F-4D97-AF65-F5344CB8AC3E}">
        <p14:creationId xmlns:p14="http://schemas.microsoft.com/office/powerpoint/2010/main" val="17219485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3B3ACA-6F54-464F-83BE-2FEE66D7EF59}"/>
              </a:ext>
            </a:extLst>
          </p:cNvPr>
          <p:cNvSpPr>
            <a:spLocks noGrp="1"/>
          </p:cNvSpPr>
          <p:nvPr>
            <p:ph type="title"/>
          </p:nvPr>
        </p:nvSpPr>
        <p:spPr/>
        <p:txBody>
          <a:bodyPr/>
          <a:lstStyle/>
          <a:p>
            <a:r>
              <a:rPr lang="en-US" b="1" dirty="0"/>
              <a:t>Attachment 7: Player Code of Conduct &amp; Sport Rule Adaptations</a:t>
            </a:r>
          </a:p>
        </p:txBody>
      </p:sp>
      <p:sp>
        <p:nvSpPr>
          <p:cNvPr id="3" name="Content Placeholder 2">
            <a:extLst>
              <a:ext uri="{FF2B5EF4-FFF2-40B4-BE49-F238E27FC236}">
                <a16:creationId xmlns:a16="http://schemas.microsoft.com/office/drawing/2014/main" id="{FEB8594B-AFD1-4A54-84D4-521A377F9C0F}"/>
              </a:ext>
            </a:extLst>
          </p:cNvPr>
          <p:cNvSpPr>
            <a:spLocks noGrp="1"/>
          </p:cNvSpPr>
          <p:nvPr>
            <p:ph idx="1"/>
          </p:nvPr>
        </p:nvSpPr>
        <p:spPr/>
        <p:txBody>
          <a:bodyPr>
            <a:normAutofit lnSpcReduction="10000"/>
          </a:bodyPr>
          <a:lstStyle/>
          <a:p>
            <a:r>
              <a:rPr lang="en-US" dirty="0"/>
              <a:t>It shall be the responsibility of the manager to control the behavior of their players on the bench and on and off the field/park. Managers and players are responsible for their conduct from the time they reach the park until the time they leave.</a:t>
            </a:r>
          </a:p>
          <a:p>
            <a:r>
              <a:rPr lang="en-US" dirty="0"/>
              <a:t>No person shall interfere with or in a manner hinder, threaten, harass, intimidate any participant or employee of Milwaukee Recreation. </a:t>
            </a:r>
          </a:p>
          <a:p>
            <a:r>
              <a:rPr lang="en-US" dirty="0"/>
              <a:t>Derogatory remarks, profanity, obscene gestures, threats, etc. - directed toward any game official, Milwaukee Recreation employee, MPS staff, other players or spectators will not be tolerated. These infractions may lead to discipline up to and including removal from participation in Milwaukee Recreation programs.</a:t>
            </a:r>
          </a:p>
          <a:p>
            <a:endParaRPr lang="en-US" dirty="0"/>
          </a:p>
        </p:txBody>
      </p:sp>
    </p:spTree>
    <p:extLst>
      <p:ext uri="{BB962C8B-B14F-4D97-AF65-F5344CB8AC3E}">
        <p14:creationId xmlns:p14="http://schemas.microsoft.com/office/powerpoint/2010/main" val="19486732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F2C588-72E3-4416-A188-8725E882129F}"/>
              </a:ext>
            </a:extLst>
          </p:cNvPr>
          <p:cNvSpPr>
            <a:spLocks noGrp="1"/>
          </p:cNvSpPr>
          <p:nvPr>
            <p:ph type="title"/>
          </p:nvPr>
        </p:nvSpPr>
        <p:spPr/>
        <p:txBody>
          <a:bodyPr/>
          <a:lstStyle/>
          <a:p>
            <a:r>
              <a:rPr lang="en-US" b="1" dirty="0"/>
              <a:t>Attachment 7: Player Code of Conduct &amp; Sport Rule Adaptations</a:t>
            </a:r>
            <a:endParaRPr lang="en-US" dirty="0"/>
          </a:p>
        </p:txBody>
      </p:sp>
      <p:sp>
        <p:nvSpPr>
          <p:cNvPr id="3" name="Content Placeholder 2">
            <a:extLst>
              <a:ext uri="{FF2B5EF4-FFF2-40B4-BE49-F238E27FC236}">
                <a16:creationId xmlns:a16="http://schemas.microsoft.com/office/drawing/2014/main" id="{200B12D1-F0D3-4523-A101-C0BB3A834D85}"/>
              </a:ext>
            </a:extLst>
          </p:cNvPr>
          <p:cNvSpPr>
            <a:spLocks noGrp="1"/>
          </p:cNvSpPr>
          <p:nvPr>
            <p:ph idx="1"/>
          </p:nvPr>
        </p:nvSpPr>
        <p:spPr/>
        <p:txBody>
          <a:bodyPr>
            <a:normAutofit fontScale="92500" lnSpcReduction="20000"/>
          </a:bodyPr>
          <a:lstStyle/>
          <a:p>
            <a:r>
              <a:rPr lang="en-US" dirty="0"/>
              <a:t>Fighting is defined as any attempt by a player or non-player to strike or engage anyone in a combative manner unrelated to the sport. Such acts include, but are not limited to, attempts to strike an opponent(s) with arm(s), hand(s), leg(s), or foot (feet), whether there is contact or not. Any player involved in a physical confrontation (fighting) will be ejected immediately and is subject to further disciplinary action.</a:t>
            </a:r>
          </a:p>
          <a:p>
            <a:r>
              <a:rPr lang="en-US" dirty="0"/>
              <a:t>Deliberate throwing of equipment or items in anger or disgust will not be tolerated. This will result in immediate ejection from the game without warning and may lead to discipline up to and including removal from participation with Milwaukee Recreation programs.</a:t>
            </a:r>
          </a:p>
          <a:p>
            <a:r>
              <a:rPr lang="en-US" dirty="0"/>
              <a:t>Arguing on the judgment of an official will result in a team warning. A repeat offense will result in the ejection of that player, manager or coach. The official’s decision involving judgment calls is final.</a:t>
            </a:r>
          </a:p>
          <a:p>
            <a:endParaRPr lang="en-US" dirty="0"/>
          </a:p>
        </p:txBody>
      </p:sp>
    </p:spTree>
    <p:extLst>
      <p:ext uri="{BB962C8B-B14F-4D97-AF65-F5344CB8AC3E}">
        <p14:creationId xmlns:p14="http://schemas.microsoft.com/office/powerpoint/2010/main" val="1181820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6E9E75-AE21-4598-A284-8F11BA564EEF}"/>
              </a:ext>
            </a:extLst>
          </p:cNvPr>
          <p:cNvSpPr>
            <a:spLocks noGrp="1"/>
          </p:cNvSpPr>
          <p:nvPr>
            <p:ph type="title"/>
          </p:nvPr>
        </p:nvSpPr>
        <p:spPr/>
        <p:txBody>
          <a:bodyPr/>
          <a:lstStyle/>
          <a:p>
            <a:r>
              <a:rPr lang="en-US" b="1" dirty="0"/>
              <a:t>Attachment 7: Player Code of Conduct &amp; Sport Rule Adaptations</a:t>
            </a:r>
            <a:endParaRPr lang="en-US" dirty="0"/>
          </a:p>
        </p:txBody>
      </p:sp>
      <p:sp>
        <p:nvSpPr>
          <p:cNvPr id="3" name="Content Placeholder 2">
            <a:extLst>
              <a:ext uri="{FF2B5EF4-FFF2-40B4-BE49-F238E27FC236}">
                <a16:creationId xmlns:a16="http://schemas.microsoft.com/office/drawing/2014/main" id="{07D542D2-C757-487E-A0F9-719D2AC3F1D5}"/>
              </a:ext>
            </a:extLst>
          </p:cNvPr>
          <p:cNvSpPr>
            <a:spLocks noGrp="1"/>
          </p:cNvSpPr>
          <p:nvPr>
            <p:ph idx="1"/>
          </p:nvPr>
        </p:nvSpPr>
        <p:spPr>
          <a:xfrm>
            <a:off x="838200" y="1825624"/>
            <a:ext cx="10515600" cy="4841875"/>
          </a:xfrm>
        </p:spPr>
        <p:txBody>
          <a:bodyPr>
            <a:normAutofit fontScale="85000" lnSpcReduction="20000"/>
          </a:bodyPr>
          <a:lstStyle/>
          <a:p>
            <a:r>
              <a:rPr lang="en-US" dirty="0"/>
              <a:t>The manager is the only person to confer with an official on a disputed play. Such conferences must be kept to a minimum and will be conducted in a sportsmanlike manner. </a:t>
            </a:r>
          </a:p>
          <a:p>
            <a:r>
              <a:rPr lang="en-US" dirty="0"/>
              <a:t>Constant arguing, harassment, or intimidation will not be tolerated and could mean ejection from the game and may lead to discipline up to and including removal from participation within Milwaukee Recreation programs.</a:t>
            </a:r>
          </a:p>
          <a:p>
            <a:r>
              <a:rPr lang="en-US" dirty="0"/>
              <a:t>When a player, manager or coach is ejected, the following procedures will be followed:</a:t>
            </a:r>
          </a:p>
          <a:p>
            <a:pPr lvl="1"/>
            <a:r>
              <a:rPr lang="en-US" dirty="0"/>
              <a:t>The ejected player must produce a valid photo identification. The manager is required to comply with the official’s request. Lack of cooperation from any manager or team in regard to such ejection may lead to discipline up to and including removal from participation with Milwaukee Recreation programs.</a:t>
            </a:r>
          </a:p>
          <a:p>
            <a:pPr lvl="1"/>
            <a:r>
              <a:rPr lang="en-US" dirty="0"/>
              <a:t>Ejected players are to leave the field/court of play immediately. This includes the player bench and the area around the bench. If necessary to control the game, officials have the authority to eject offenders from the park/gym. When ejected from the park/gym, they are to leave immediately. It is the manager’s responsibility to see that the individual abides by such rules. If the manager is ejected, a team representative may fill in.</a:t>
            </a:r>
          </a:p>
          <a:p>
            <a:endParaRPr lang="en-US" dirty="0"/>
          </a:p>
        </p:txBody>
      </p:sp>
    </p:spTree>
    <p:extLst>
      <p:ext uri="{BB962C8B-B14F-4D97-AF65-F5344CB8AC3E}">
        <p14:creationId xmlns:p14="http://schemas.microsoft.com/office/powerpoint/2010/main" val="15141154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27EAC-86AC-4F30-A9E2-C9DE6847743A}"/>
              </a:ext>
            </a:extLst>
          </p:cNvPr>
          <p:cNvSpPr>
            <a:spLocks noGrp="1"/>
          </p:cNvSpPr>
          <p:nvPr>
            <p:ph type="title"/>
          </p:nvPr>
        </p:nvSpPr>
        <p:spPr/>
        <p:txBody>
          <a:bodyPr/>
          <a:lstStyle/>
          <a:p>
            <a:r>
              <a:rPr lang="en-US" b="1" dirty="0"/>
              <a:t>Attachment 7: Player Code of Conduct &amp; Sport Rule Adaptations</a:t>
            </a:r>
            <a:endParaRPr lang="en-US" dirty="0"/>
          </a:p>
        </p:txBody>
      </p:sp>
      <p:sp>
        <p:nvSpPr>
          <p:cNvPr id="3" name="Content Placeholder 2">
            <a:extLst>
              <a:ext uri="{FF2B5EF4-FFF2-40B4-BE49-F238E27FC236}">
                <a16:creationId xmlns:a16="http://schemas.microsoft.com/office/drawing/2014/main" id="{4958B0B4-51A0-4BE6-A507-A770BC85C13C}"/>
              </a:ext>
            </a:extLst>
          </p:cNvPr>
          <p:cNvSpPr>
            <a:spLocks noGrp="1"/>
          </p:cNvSpPr>
          <p:nvPr>
            <p:ph idx="1"/>
          </p:nvPr>
        </p:nvSpPr>
        <p:spPr/>
        <p:txBody>
          <a:bodyPr>
            <a:normAutofit/>
          </a:bodyPr>
          <a:lstStyle/>
          <a:p>
            <a:pPr marL="0" indent="0">
              <a:buNone/>
            </a:pPr>
            <a:r>
              <a:rPr lang="en-US" dirty="0"/>
              <a:t>Continued: </a:t>
            </a:r>
          </a:p>
          <a:p>
            <a:pPr lvl="1"/>
            <a:r>
              <a:rPr lang="en-US" dirty="0"/>
              <a:t>If a player is ejected and continues to harass the official, the manager will be warned to control their player’s action. If the manager does not comply, the game will be forfeited. In any serious unsportsmanlike conduct incident such as teams fighting or complete loss of control of players by a manager, the official shall have the authority to forfeit the game without a warning.</a:t>
            </a:r>
          </a:p>
          <a:p>
            <a:pPr lvl="1"/>
            <a:r>
              <a:rPr lang="en-US" dirty="0"/>
              <a:t>Ejected players subject to discipline are notified of such action by the Adult Sports Office. The player disciplined has the right to a hearing if a suspension extends beyond three (3) games. Request for a hearing must be made to the Adult Sports Office within three (3) days of notification of such discipline if applicable.</a:t>
            </a:r>
          </a:p>
          <a:p>
            <a:endParaRPr lang="en-US" dirty="0"/>
          </a:p>
        </p:txBody>
      </p:sp>
    </p:spTree>
    <p:extLst>
      <p:ext uri="{BB962C8B-B14F-4D97-AF65-F5344CB8AC3E}">
        <p14:creationId xmlns:p14="http://schemas.microsoft.com/office/powerpoint/2010/main" val="17403712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4A6690-0408-4929-AF64-2DDBDAE6139A}"/>
              </a:ext>
            </a:extLst>
          </p:cNvPr>
          <p:cNvSpPr>
            <a:spLocks noGrp="1"/>
          </p:cNvSpPr>
          <p:nvPr>
            <p:ph type="title"/>
          </p:nvPr>
        </p:nvSpPr>
        <p:spPr/>
        <p:txBody>
          <a:bodyPr/>
          <a:lstStyle/>
          <a:p>
            <a:r>
              <a:rPr lang="en-US" b="1" dirty="0"/>
              <a:t>CONTROLLED SUBSTANCE POLICY</a:t>
            </a:r>
            <a:endParaRPr lang="en-US" dirty="0"/>
          </a:p>
        </p:txBody>
      </p:sp>
      <p:sp>
        <p:nvSpPr>
          <p:cNvPr id="3" name="Content Placeholder 2">
            <a:extLst>
              <a:ext uri="{FF2B5EF4-FFF2-40B4-BE49-F238E27FC236}">
                <a16:creationId xmlns:a16="http://schemas.microsoft.com/office/drawing/2014/main" id="{12692992-E649-4303-82E9-1C3054EF4C97}"/>
              </a:ext>
            </a:extLst>
          </p:cNvPr>
          <p:cNvSpPr>
            <a:spLocks noGrp="1"/>
          </p:cNvSpPr>
          <p:nvPr>
            <p:ph idx="1"/>
          </p:nvPr>
        </p:nvSpPr>
        <p:spPr>
          <a:xfrm>
            <a:off x="838200" y="1825625"/>
            <a:ext cx="10515600" cy="4667250"/>
          </a:xfrm>
        </p:spPr>
        <p:txBody>
          <a:bodyPr>
            <a:normAutofit lnSpcReduction="10000"/>
          </a:bodyPr>
          <a:lstStyle/>
          <a:p>
            <a:r>
              <a:rPr lang="en-US" dirty="0"/>
              <a:t>ZERO TOLERANCE POLICY!</a:t>
            </a:r>
          </a:p>
          <a:p>
            <a:pPr lvl="1"/>
            <a:r>
              <a:rPr lang="en-US" dirty="0"/>
              <a:t>No individual is allowed to participate in or be in attendance as a spectator while using, under the influence of, or possessing a controlled substance. Violation will result in the individual(s) being asked to leave the facility, as well as face possible suspension from Milwaukee Recreation programs and possible referral to the City of Milwaukee Police Department. </a:t>
            </a:r>
          </a:p>
          <a:p>
            <a:r>
              <a:rPr lang="en-US" dirty="0"/>
              <a:t>City of Milwaukee charter &amp; code of ordinances </a:t>
            </a:r>
          </a:p>
          <a:p>
            <a:pPr lvl="1"/>
            <a:r>
              <a:rPr lang="en-US" dirty="0"/>
              <a:t>Chapter 105-50; Public Safety, Use of Marijuana</a:t>
            </a:r>
          </a:p>
          <a:p>
            <a:pPr lvl="1"/>
            <a:r>
              <a:rPr lang="en-US" dirty="0"/>
              <a:t>Chapter 9039; Liquor and Tavern Regulations</a:t>
            </a:r>
          </a:p>
          <a:p>
            <a:r>
              <a:rPr lang="en-US" dirty="0"/>
              <a:t>In summary, the use or possession of controlled substances is prohibited on MPS property, including all facilities used for Milwaukee Recreation Programs. </a:t>
            </a:r>
          </a:p>
          <a:p>
            <a:endParaRPr lang="en-US" dirty="0"/>
          </a:p>
        </p:txBody>
      </p:sp>
    </p:spTree>
    <p:extLst>
      <p:ext uri="{BB962C8B-B14F-4D97-AF65-F5344CB8AC3E}">
        <p14:creationId xmlns:p14="http://schemas.microsoft.com/office/powerpoint/2010/main" val="13233007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1B787-33CF-4CB5-8088-71C71C4EA3D8}"/>
              </a:ext>
            </a:extLst>
          </p:cNvPr>
          <p:cNvSpPr>
            <a:spLocks noGrp="1"/>
          </p:cNvSpPr>
          <p:nvPr>
            <p:ph type="title"/>
          </p:nvPr>
        </p:nvSpPr>
        <p:spPr/>
        <p:txBody>
          <a:bodyPr/>
          <a:lstStyle/>
          <a:p>
            <a:r>
              <a:rPr lang="en-US" b="1" dirty="0"/>
              <a:t>BUILDING ENTRANCE - SCANNING</a:t>
            </a:r>
            <a:endParaRPr lang="en-US" dirty="0"/>
          </a:p>
        </p:txBody>
      </p:sp>
      <p:sp>
        <p:nvSpPr>
          <p:cNvPr id="3" name="Content Placeholder 2">
            <a:extLst>
              <a:ext uri="{FF2B5EF4-FFF2-40B4-BE49-F238E27FC236}">
                <a16:creationId xmlns:a16="http://schemas.microsoft.com/office/drawing/2014/main" id="{95AE0444-31ED-4508-B091-FE4C12AA8740}"/>
              </a:ext>
            </a:extLst>
          </p:cNvPr>
          <p:cNvSpPr>
            <a:spLocks noGrp="1"/>
          </p:cNvSpPr>
          <p:nvPr>
            <p:ph idx="1"/>
          </p:nvPr>
        </p:nvSpPr>
        <p:spPr/>
        <p:txBody>
          <a:bodyPr/>
          <a:lstStyle/>
          <a:p>
            <a:r>
              <a:rPr lang="en-US" dirty="0"/>
              <a:t>All spectators and participants are subject to scan &amp; search upon entry.</a:t>
            </a:r>
          </a:p>
          <a:p>
            <a:r>
              <a:rPr lang="en-US" dirty="0"/>
              <a:t>Milwaukee Recreation reserves the right to remove anyone in violation of event rules and regulations. </a:t>
            </a:r>
          </a:p>
        </p:txBody>
      </p:sp>
      <p:pic>
        <p:nvPicPr>
          <p:cNvPr id="5" name="Picture 4">
            <a:extLst>
              <a:ext uri="{FF2B5EF4-FFF2-40B4-BE49-F238E27FC236}">
                <a16:creationId xmlns:a16="http://schemas.microsoft.com/office/drawing/2014/main" id="{69E348C4-5385-4A86-B989-B87E726CE7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43100" y="3768725"/>
            <a:ext cx="8305800" cy="2724150"/>
          </a:xfrm>
          <a:prstGeom prst="rect">
            <a:avLst/>
          </a:prstGeom>
        </p:spPr>
      </p:pic>
    </p:spTree>
    <p:extLst>
      <p:ext uri="{BB962C8B-B14F-4D97-AF65-F5344CB8AC3E}">
        <p14:creationId xmlns:p14="http://schemas.microsoft.com/office/powerpoint/2010/main" val="15144905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6A5E3E-74A8-4E39-B752-57BEEE7E0BE1}"/>
              </a:ext>
            </a:extLst>
          </p:cNvPr>
          <p:cNvSpPr>
            <a:spLocks noGrp="1"/>
          </p:cNvSpPr>
          <p:nvPr>
            <p:ph type="title"/>
          </p:nvPr>
        </p:nvSpPr>
        <p:spPr/>
        <p:txBody>
          <a:bodyPr/>
          <a:lstStyle/>
          <a:p>
            <a:r>
              <a:rPr lang="en-US" b="1" dirty="0"/>
              <a:t>POINTS OF EMPHASIS</a:t>
            </a:r>
          </a:p>
        </p:txBody>
      </p:sp>
      <p:sp>
        <p:nvSpPr>
          <p:cNvPr id="3" name="Content Placeholder 2">
            <a:extLst>
              <a:ext uri="{FF2B5EF4-FFF2-40B4-BE49-F238E27FC236}">
                <a16:creationId xmlns:a16="http://schemas.microsoft.com/office/drawing/2014/main" id="{764FE493-1C25-4397-8772-C96A4257D41A}"/>
              </a:ext>
            </a:extLst>
          </p:cNvPr>
          <p:cNvSpPr>
            <a:spLocks noGrp="1"/>
          </p:cNvSpPr>
          <p:nvPr>
            <p:ph idx="1"/>
          </p:nvPr>
        </p:nvSpPr>
        <p:spPr>
          <a:xfrm>
            <a:off x="838200" y="1825624"/>
            <a:ext cx="10515600" cy="4816475"/>
          </a:xfrm>
        </p:spPr>
        <p:txBody>
          <a:bodyPr>
            <a:normAutofit lnSpcReduction="10000"/>
          </a:bodyPr>
          <a:lstStyle/>
          <a:p>
            <a:r>
              <a:rPr lang="en-US" b="1" dirty="0"/>
              <a:t>Inclement Weather Procedure:</a:t>
            </a:r>
          </a:p>
          <a:p>
            <a:pPr lvl="1"/>
            <a:r>
              <a:rPr lang="en-US" dirty="0"/>
              <a:t>In the event of inclement weather/school closure, the Weather Hotline and Facebook will be updated with any known cancellations by 4pm.</a:t>
            </a:r>
          </a:p>
          <a:p>
            <a:pPr lvl="1"/>
            <a:r>
              <a:rPr lang="en-US" dirty="0"/>
              <a:t>Both the Weather Hotline and Facebook will continue to be updated as field are cancelled, even after games start.</a:t>
            </a:r>
          </a:p>
          <a:p>
            <a:pPr lvl="1"/>
            <a:r>
              <a:rPr lang="en-US" dirty="0"/>
              <a:t>MPS Policy: If the district is closed, all recreation activities will be cancelled.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b="1" dirty="0">
                <a:solidFill>
                  <a:prstClr val="black"/>
                </a:solidFill>
                <a:latin typeface="Calibri" panose="020F0502020204030204"/>
              </a:rPr>
              <a:t>Rescheduled Games:</a:t>
            </a:r>
          </a:p>
          <a:p>
            <a:pPr lvl="1">
              <a:spcBef>
                <a:spcPts val="1000"/>
              </a:spcBef>
              <a:defRPr/>
            </a:pPr>
            <a:r>
              <a:rPr lang="en-US" dirty="0">
                <a:solidFill>
                  <a:prstClr val="black"/>
                </a:solidFill>
                <a:latin typeface="Calibri" panose="020F0502020204030204"/>
              </a:rPr>
              <a:t>All games will be rescheduled. All games that are rescheduled will be posted on the Milwaukee Recreation scheduling website and an email will go out to all enrolled managers/players through Team Sideline. </a:t>
            </a:r>
          </a:p>
          <a:p>
            <a:pPr marL="457200" lvl="1" indent="0" algn="ctr">
              <a:spcBef>
                <a:spcPts val="1000"/>
              </a:spcBef>
              <a:buNone/>
              <a:defRPr/>
            </a:pPr>
            <a:endParaRPr kumimoji="0" lang="en-US" b="1" i="1"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endParaRPr>
          </a:p>
          <a:p>
            <a:pPr marL="457200" lvl="1" indent="0" algn="ctr">
              <a:spcBef>
                <a:spcPts val="1000"/>
              </a:spcBef>
              <a:buNone/>
              <a:defRPr/>
            </a:pPr>
            <a:r>
              <a:rPr kumimoji="0" lang="en-US" b="1" i="1"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rPr>
              <a:t>WEATHER HOTLINE: 414-475-8192</a:t>
            </a:r>
          </a:p>
          <a:p>
            <a:pPr marL="457200" lvl="1" indent="0">
              <a:spcBef>
                <a:spcPts val="1000"/>
              </a:spcBef>
              <a:buNone/>
              <a:defRPr/>
            </a:pPr>
            <a:endParaRPr kumimoji="0" lang="en-US" i="0" u="none" strike="noStrike" kern="1200" cap="none" spc="0" normalizeH="0" baseline="0" noProof="0" dirty="0">
              <a:ln>
                <a:noFill/>
              </a:ln>
              <a:solidFill>
                <a:prstClr val="black"/>
              </a:solidFill>
              <a:effectLst/>
              <a:uLnTx/>
              <a:uFillTx/>
              <a:latin typeface="Calibri" panose="020F0502020204030204"/>
              <a:ea typeface="+mn-ea"/>
              <a:cs typeface="+mn-cs"/>
            </a:endParaRPr>
          </a:p>
          <a:p>
            <a:pPr lvl="1"/>
            <a:endParaRPr lang="en-US" dirty="0"/>
          </a:p>
          <a:p>
            <a:pPr lvl="1"/>
            <a:endParaRPr lang="en-US" b="1" dirty="0"/>
          </a:p>
        </p:txBody>
      </p:sp>
    </p:spTree>
    <p:extLst>
      <p:ext uri="{BB962C8B-B14F-4D97-AF65-F5344CB8AC3E}">
        <p14:creationId xmlns:p14="http://schemas.microsoft.com/office/powerpoint/2010/main" val="35604086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2E16E7-6715-4D0C-ABEB-5A52032AE344}"/>
              </a:ext>
            </a:extLst>
          </p:cNvPr>
          <p:cNvSpPr>
            <a:spLocks noGrp="1"/>
          </p:cNvSpPr>
          <p:nvPr>
            <p:ph type="title"/>
          </p:nvPr>
        </p:nvSpPr>
        <p:spPr/>
        <p:txBody>
          <a:bodyPr/>
          <a:lstStyle/>
          <a:p>
            <a:r>
              <a:rPr lang="en-US" b="1" dirty="0"/>
              <a:t>POINTS OF EMPHASIS</a:t>
            </a:r>
            <a:endParaRPr lang="en-US" dirty="0"/>
          </a:p>
        </p:txBody>
      </p:sp>
      <p:sp>
        <p:nvSpPr>
          <p:cNvPr id="3" name="Content Placeholder 2">
            <a:extLst>
              <a:ext uri="{FF2B5EF4-FFF2-40B4-BE49-F238E27FC236}">
                <a16:creationId xmlns:a16="http://schemas.microsoft.com/office/drawing/2014/main" id="{8C1767F1-CDAE-4368-9659-8E52AB01A7CD}"/>
              </a:ext>
            </a:extLst>
          </p:cNvPr>
          <p:cNvSpPr>
            <a:spLocks noGrp="1"/>
          </p:cNvSpPr>
          <p:nvPr>
            <p:ph idx="1"/>
          </p:nvPr>
        </p:nvSpPr>
        <p:spPr/>
        <p:txBody>
          <a:bodyPr/>
          <a:lstStyle/>
          <a:p>
            <a:r>
              <a:rPr lang="en-US" b="1" u="sng" dirty="0"/>
              <a:t>Forfeit Procedure:</a:t>
            </a:r>
          </a:p>
          <a:p>
            <a:pPr lvl="1"/>
            <a:r>
              <a:rPr lang="en-US" dirty="0"/>
              <a:t>If a team does not notify the Adult Sports Office of a forfeit by 12:00pm on the day of a game, they will be subject to a $25 forfeit fee.  This fee must be paid before the team’s next scheduled game or the team will continue to forfeit games. </a:t>
            </a:r>
          </a:p>
          <a:p>
            <a:pPr lvl="1"/>
            <a:r>
              <a:rPr lang="en-US" dirty="0"/>
              <a:t>If you need to forfeit and it is after 5:00 PM: </a:t>
            </a:r>
            <a:r>
              <a:rPr lang="en-US" b="1" u="sng" dirty="0"/>
              <a:t>Call 414-852-3163</a:t>
            </a:r>
          </a:p>
          <a:p>
            <a:pPr lvl="1"/>
            <a:endParaRPr lang="en-US" dirty="0"/>
          </a:p>
        </p:txBody>
      </p:sp>
    </p:spTree>
    <p:extLst>
      <p:ext uri="{BB962C8B-B14F-4D97-AF65-F5344CB8AC3E}">
        <p14:creationId xmlns:p14="http://schemas.microsoft.com/office/powerpoint/2010/main" val="9855750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EE4863-C08A-418D-B5DF-E6DEFC4828C7}"/>
              </a:ext>
            </a:extLst>
          </p:cNvPr>
          <p:cNvSpPr>
            <a:spLocks noGrp="1"/>
          </p:cNvSpPr>
          <p:nvPr>
            <p:ph type="title"/>
          </p:nvPr>
        </p:nvSpPr>
        <p:spPr/>
        <p:txBody>
          <a:bodyPr/>
          <a:lstStyle/>
          <a:p>
            <a:r>
              <a:rPr lang="en-US" b="1" dirty="0"/>
              <a:t>WEBSITE</a:t>
            </a:r>
          </a:p>
        </p:txBody>
      </p:sp>
      <p:sp>
        <p:nvSpPr>
          <p:cNvPr id="3" name="Content Placeholder 2">
            <a:extLst>
              <a:ext uri="{FF2B5EF4-FFF2-40B4-BE49-F238E27FC236}">
                <a16:creationId xmlns:a16="http://schemas.microsoft.com/office/drawing/2014/main" id="{956A82FC-5C6B-4FC6-99A6-642453876AD6}"/>
              </a:ext>
            </a:extLst>
          </p:cNvPr>
          <p:cNvSpPr>
            <a:spLocks noGrp="1"/>
          </p:cNvSpPr>
          <p:nvPr>
            <p:ph idx="1"/>
          </p:nvPr>
        </p:nvSpPr>
        <p:spPr/>
        <p:txBody>
          <a:bodyPr>
            <a:normAutofit fontScale="85000" lnSpcReduction="20000"/>
          </a:bodyPr>
          <a:lstStyle/>
          <a:p>
            <a:r>
              <a:rPr lang="en-US" dirty="0">
                <a:hlinkClick r:id="rId2"/>
              </a:rPr>
              <a:t>https://www.teamsideline.com/sites/MilwaukeeRecreation/home</a:t>
            </a:r>
            <a:r>
              <a:rPr lang="en-US" dirty="0"/>
              <a:t> </a:t>
            </a:r>
          </a:p>
          <a:p>
            <a:pPr marL="0" indent="0" algn="ctr">
              <a:buNone/>
            </a:pPr>
            <a:endParaRPr lang="en-US" b="1" u="sng" dirty="0"/>
          </a:p>
          <a:p>
            <a:pPr marL="0" indent="0" algn="ctr">
              <a:buNone/>
            </a:pPr>
            <a:r>
              <a:rPr lang="en-US" b="1" u="sng" dirty="0"/>
              <a:t>Schedules</a:t>
            </a:r>
          </a:p>
          <a:p>
            <a:pPr marL="0" indent="0" algn="ctr">
              <a:buNone/>
            </a:pPr>
            <a:r>
              <a:rPr lang="en-US" b="1" u="sng" dirty="0"/>
              <a:t>Standings</a:t>
            </a:r>
          </a:p>
          <a:p>
            <a:pPr marL="0" indent="0" algn="ctr">
              <a:buNone/>
            </a:pPr>
            <a:r>
              <a:rPr lang="en-US" b="1" u="sng" dirty="0"/>
              <a:t>Player Stats</a:t>
            </a:r>
          </a:p>
          <a:p>
            <a:pPr marL="0" indent="0" algn="ctr">
              <a:buNone/>
            </a:pPr>
            <a:r>
              <a:rPr lang="en-US" b="1" u="sng" dirty="0"/>
              <a:t>Game Scores</a:t>
            </a:r>
          </a:p>
          <a:p>
            <a:pPr marL="0" indent="0" algn="ctr">
              <a:buNone/>
            </a:pPr>
            <a:r>
              <a:rPr lang="en-US" b="1" u="sng" dirty="0"/>
              <a:t>Rules &amp; Regulations</a:t>
            </a:r>
          </a:p>
          <a:p>
            <a:pPr marL="0" indent="0" algn="ctr">
              <a:buNone/>
            </a:pPr>
            <a:r>
              <a:rPr lang="en-US" b="1" u="sng" dirty="0"/>
              <a:t>Contact Information</a:t>
            </a:r>
          </a:p>
          <a:p>
            <a:pPr marL="0" indent="0" algn="ctr">
              <a:buNone/>
            </a:pPr>
            <a:endParaRPr lang="en-US" dirty="0"/>
          </a:p>
          <a:p>
            <a:pPr marL="0" indent="0" algn="ctr">
              <a:buNone/>
            </a:pPr>
            <a:r>
              <a:rPr lang="en-US" dirty="0"/>
              <a:t>Like/Follow us on Facebook: </a:t>
            </a:r>
          </a:p>
          <a:p>
            <a:pPr marL="0" indent="0" algn="ctr">
              <a:buNone/>
            </a:pPr>
            <a:r>
              <a:rPr lang="en-US" dirty="0"/>
              <a:t>Adult Sports-Milwaukee Recreation</a:t>
            </a:r>
          </a:p>
          <a:p>
            <a:pPr marL="0" indent="0" algn="ctr">
              <a:buNone/>
            </a:pPr>
            <a:endParaRPr lang="en-US" b="1" u="sng" dirty="0"/>
          </a:p>
          <a:p>
            <a:pPr marL="0" indent="0" algn="ctr">
              <a:buNone/>
            </a:pPr>
            <a:endParaRPr lang="en-US" b="1" u="sng" dirty="0"/>
          </a:p>
          <a:p>
            <a:pPr marL="0" indent="0">
              <a:buNone/>
            </a:pPr>
            <a:endParaRPr lang="en-US" dirty="0"/>
          </a:p>
        </p:txBody>
      </p:sp>
      <p:pic>
        <p:nvPicPr>
          <p:cNvPr id="4" name="Picture 6" descr="Image result for like us on facebook">
            <a:extLst>
              <a:ext uri="{FF2B5EF4-FFF2-40B4-BE49-F238E27FC236}">
                <a16:creationId xmlns:a16="http://schemas.microsoft.com/office/drawing/2014/main" id="{2276358C-83DC-411A-A06D-EB7013B12A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7200" y="5041900"/>
            <a:ext cx="1006475"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009699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0000"/>
            <a:lum/>
          </a:blip>
          <a:srcRect/>
          <a:stretch>
            <a:fillRect t="-6000" b="-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FB7A43-45E9-4C53-8652-ED699CE0AB4B}"/>
              </a:ext>
            </a:extLst>
          </p:cNvPr>
          <p:cNvSpPr>
            <a:spLocks noGrp="1"/>
          </p:cNvSpPr>
          <p:nvPr>
            <p:ph type="title"/>
          </p:nvPr>
        </p:nvSpPr>
        <p:spPr>
          <a:xfrm>
            <a:off x="-1663700" y="276453"/>
            <a:ext cx="10515600" cy="1236662"/>
          </a:xfrm>
        </p:spPr>
        <p:txBody>
          <a:bodyPr/>
          <a:lstStyle/>
          <a:p>
            <a:pPr algn="ctr"/>
            <a:r>
              <a:rPr lang="en-US" b="1" dirty="0">
                <a:solidFill>
                  <a:schemeClr val="accent4">
                    <a:lumMod val="60000"/>
                    <a:lumOff val="40000"/>
                  </a:schemeClr>
                </a:solidFill>
              </a:rPr>
              <a:t>QUESTIONS?????</a:t>
            </a:r>
          </a:p>
        </p:txBody>
      </p:sp>
    </p:spTree>
    <p:extLst>
      <p:ext uri="{BB962C8B-B14F-4D97-AF65-F5344CB8AC3E}">
        <p14:creationId xmlns:p14="http://schemas.microsoft.com/office/powerpoint/2010/main" val="13340599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831</TotalTime>
  <Words>2643</Words>
  <Application>Microsoft Office PowerPoint</Application>
  <PresentationFormat>Widescreen</PresentationFormat>
  <Paragraphs>191</Paragraphs>
  <Slides>28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Arial</vt:lpstr>
      <vt:lpstr>Arial Narrow</vt:lpstr>
      <vt:lpstr>Calibri</vt:lpstr>
      <vt:lpstr>Calibri Light</vt:lpstr>
      <vt:lpstr>Office Theme</vt:lpstr>
      <vt:lpstr>2025-26 Winter Adult Basketball Managers Meeting</vt:lpstr>
      <vt:lpstr>IMPORTANT CONTACTS</vt:lpstr>
      <vt:lpstr>IMPORTANT DATES</vt:lpstr>
      <vt:lpstr>ADULT BASKETBALL LEAGUE GYM LOCATIONS</vt:lpstr>
      <vt:lpstr>PLAYER STATS</vt:lpstr>
      <vt:lpstr>ROSTER MANAGEMENT</vt:lpstr>
      <vt:lpstr>ROSTER MANAGEMENT Continued</vt:lpstr>
      <vt:lpstr>PowerPoint Presentation</vt:lpstr>
      <vt:lpstr>FREE AGENTS</vt:lpstr>
      <vt:lpstr>SIGN-IN SHEET</vt:lpstr>
      <vt:lpstr>RULES OF EMPHASIS</vt:lpstr>
      <vt:lpstr>RULES OF EMPHASIS</vt:lpstr>
      <vt:lpstr>RULES OF EMPHASIS</vt:lpstr>
      <vt:lpstr>RULES OF EMPHASIS</vt:lpstr>
      <vt:lpstr>RULES OF EMPHASIS</vt:lpstr>
      <vt:lpstr>RULES OF EMPHASIS</vt:lpstr>
      <vt:lpstr>TEAM UNIFORMS</vt:lpstr>
      <vt:lpstr>OFFICIALS &amp; PLAYERS/GAME MANAGEMENT</vt:lpstr>
      <vt:lpstr>Attachment 7: Player Code of Conduct &amp; Sport Rule Adaptations</vt:lpstr>
      <vt:lpstr>Attachment 7: Player Code of Conduct &amp; Sport Rule Adaptations</vt:lpstr>
      <vt:lpstr>Attachment 7: Player Code of Conduct &amp; Sport Rule Adaptations</vt:lpstr>
      <vt:lpstr>Attachment 7: Player Code of Conduct &amp; Sport Rule Adaptations</vt:lpstr>
      <vt:lpstr>CONTROLLED SUBSTANCE POLICY</vt:lpstr>
      <vt:lpstr>BUILDING ENTRANCE - SCANNING</vt:lpstr>
      <vt:lpstr>POINTS OF EMPHASIS</vt:lpstr>
      <vt:lpstr>POINTS OF EMPHASIS</vt:lpstr>
      <vt:lpstr>WEBSITE</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2023-24 Winter Adult Basketball Managers Meeting</dc:title>
  <dc:creator>Sweet, Brandon</dc:creator>
  <cp:lastModifiedBy>Ryan, Matthew</cp:lastModifiedBy>
  <cp:revision>47</cp:revision>
  <dcterms:created xsi:type="dcterms:W3CDTF">2023-10-25T16:34:39Z</dcterms:created>
  <dcterms:modified xsi:type="dcterms:W3CDTF">2025-11-21T17:36:27Z</dcterms:modified>
</cp:coreProperties>
</file>