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5" r:id="rId1"/>
  </p:sldMasterIdLst>
  <p:notesMasterIdLst>
    <p:notesMasterId r:id="rId15"/>
  </p:notesMasterIdLst>
  <p:sldIdLst>
    <p:sldId id="271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9" r:id="rId10"/>
    <p:sldId id="266" r:id="rId11"/>
    <p:sldId id="273" r:id="rId12"/>
    <p:sldId id="274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2018" id="{703316E1-94C8-4A06-9376-7A1D2B35855A}">
          <p14:sldIdLst/>
        </p14:section>
        <p14:section name="Summary Section" id="{A325E1E4-EE85-40A6-A027-EF8BA2543DC6}">
          <p14:sldIdLst>
            <p14:sldId id="271"/>
          </p14:sldIdLst>
        </p14:section>
        <p14:section name="Section 2" id="{7574D9C6-7D4F-4DCA-90C6-4F1802A6F75A}">
          <p14:sldIdLst>
            <p14:sldId id="257"/>
          </p14:sldIdLst>
        </p14:section>
        <p14:section name="Section 3" id="{A41C84E3-EFFB-470A-9923-3A7BB71FA761}">
          <p14:sldIdLst>
            <p14:sldId id="258"/>
          </p14:sldIdLst>
        </p14:section>
        <p14:section name="Section 4" id="{2390BB51-CF6C-4078-9EA0-31ADCBCF7326}">
          <p14:sldIdLst>
            <p14:sldId id="261"/>
          </p14:sldIdLst>
        </p14:section>
        <p14:section name="Section 5" id="{5CDBBE95-128F-4E49-A518-EA9099D2F741}">
          <p14:sldIdLst>
            <p14:sldId id="262"/>
          </p14:sldIdLst>
        </p14:section>
        <p14:section name="NAYS Certification For Coaches" id="{BA7D7FEB-ECFA-497D-82BB-325CA23F79D3}">
          <p14:sldIdLst>
            <p14:sldId id="263"/>
          </p14:sldIdLst>
        </p14:section>
        <p14:section name="Section 7" id="{01449A87-37D6-4463-9939-B0D16FDCAEE5}">
          <p14:sldIdLst>
            <p14:sldId id="264"/>
          </p14:sldIdLst>
        </p14:section>
        <p14:section name="Section 8" id="{7A7EC24E-0D29-4C69-B693-CB717F82220C}">
          <p14:sldIdLst>
            <p14:sldId id="265"/>
          </p14:sldIdLst>
        </p14:section>
        <p14:section name="Section 9" id="{C91EBA29-276F-4508-834E-C3039739DA02}">
          <p14:sldIdLst>
            <p14:sldId id="269"/>
          </p14:sldIdLst>
        </p14:section>
        <p14:section name="Section 10" id="{CD877853-BDFF-46C0-B457-7CE9781E0195}">
          <p14:sldIdLst>
            <p14:sldId id="266"/>
            <p14:sldId id="273"/>
            <p14:sldId id="274"/>
          </p14:sldIdLst>
        </p14:section>
        <p14:section name="Section 11" id="{E39C9275-32B7-4DA1-9267-CB8FF75A3726}">
          <p14:sldIdLst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EFE"/>
    <a:srgbClr val="808080"/>
    <a:srgbClr val="21A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1D5A8-17D4-44FC-9030-0C748BD8DD2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261F3-1B5C-4582-8E4C-F877D2BA7A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53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261F3-1B5C-4582-8E4C-F877D2BA7A3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966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261F3-1B5C-4582-8E4C-F877D2BA7A3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65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261F3-1B5C-4582-8E4C-F877D2BA7A3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125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261F3-1B5C-4582-8E4C-F877D2BA7A3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065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261F3-1B5C-4582-8E4C-F877D2BA7A3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3001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261F3-1B5C-4582-8E4C-F877D2BA7A3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544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983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130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12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091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385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723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41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072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707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602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970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870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slide" Target="slide2.xml"/><Relationship Id="rId18" Type="http://schemas.openxmlformats.org/officeDocument/2006/relationships/slide" Target="slide7.xml"/><Relationship Id="rId3" Type="http://schemas.openxmlformats.org/officeDocument/2006/relationships/image" Target="../media/image1.jpg"/><Relationship Id="rId21" Type="http://schemas.openxmlformats.org/officeDocument/2006/relationships/slide" Target="slide10.xml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slide" Target="slide6.xml"/><Relationship Id="rId2" Type="http://schemas.openxmlformats.org/officeDocument/2006/relationships/notesSlide" Target="../notesSlides/notesSlide1.xml"/><Relationship Id="rId16" Type="http://schemas.openxmlformats.org/officeDocument/2006/relationships/slide" Target="slide5.xml"/><Relationship Id="rId20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slide" Target="slide4.xml"/><Relationship Id="rId23" Type="http://schemas.openxmlformats.org/officeDocument/2006/relationships/image" Target="../media/image11.png"/><Relationship Id="rId10" Type="http://schemas.openxmlformats.org/officeDocument/2006/relationships/image" Target="../media/image8.png"/><Relationship Id="rId19" Type="http://schemas.openxmlformats.org/officeDocument/2006/relationships/slide" Target="slide8.xml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slide" Target="slide3.xml"/><Relationship Id="rId22" Type="http://schemas.openxmlformats.org/officeDocument/2006/relationships/slide" Target="slide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tmp"/><Relationship Id="rId5" Type="http://schemas.openxmlformats.org/officeDocument/2006/relationships/image" Target="../media/image17.tmp"/><Relationship Id="rId4" Type="http://schemas.openxmlformats.org/officeDocument/2006/relationships/image" Target="../media/image16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tmp"/><Relationship Id="rId4" Type="http://schemas.openxmlformats.org/officeDocument/2006/relationships/image" Target="../media/image18.tm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A5450-C41A-439E-A5EE-9612693F7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10541293" cy="1400530"/>
          </a:xfrm>
        </p:spPr>
        <p:txBody>
          <a:bodyPr/>
          <a:lstStyle/>
          <a:p>
            <a:pPr algn="ctr"/>
            <a:r>
              <a:rPr lang="en-US" sz="3600" dirty="0">
                <a:latin typeface="Arial Black" panose="020B0A04020102020204" pitchFamily="34" charset="0"/>
              </a:rPr>
              <a:t>2021 Youth Baseball Coaches Meeting</a:t>
            </a:r>
            <a:br>
              <a:rPr lang="en-US" dirty="0"/>
            </a:br>
            <a:r>
              <a:rPr lang="en-US" sz="3200" dirty="0">
                <a:solidFill>
                  <a:srgbClr val="808080"/>
                </a:solidFill>
              </a:rPr>
              <a:t>Park Board Leagues</a:t>
            </a:r>
            <a:endParaRPr lang="en-US" dirty="0">
              <a:solidFill>
                <a:srgbClr val="808080"/>
              </a:solidFill>
            </a:endParaRPr>
          </a:p>
        </p:txBody>
      </p:sp>
      <mc:AlternateContent xmlns:mc="http://schemas.openxmlformats.org/markup-compatibility/2006">
        <mc:Choice xmlns:psuz="http://schemas.microsoft.com/office/powerpoint/2016/summaryzoom" Requires="psuz">
          <p:graphicFrame>
            <p:nvGraphicFramePr>
              <p:cNvPr id="5" name="Summary Zoom 4">
                <a:extLst>
                  <a:ext uri="{FF2B5EF4-FFF2-40B4-BE49-F238E27FC236}">
                    <a16:creationId xmlns:a16="http://schemas.microsoft.com/office/drawing/2014/main" id="{D6DFEE93-37F5-4AEB-9E45-6DF0547F230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55639518"/>
                  </p:ext>
                </p:extLst>
              </p:nvPr>
            </p:nvGraphicFramePr>
            <p:xfrm>
              <a:off x="1103313" y="2052638"/>
              <a:ext cx="8947150" cy="4195762"/>
            </p:xfrm>
            <a:graphic>
              <a:graphicData uri="http://schemas.microsoft.com/office/powerpoint/2016/summaryzoom">
                <psuz:summaryZm>
                  <psuz:summaryZmObj sectionId="{7574D9C6-7D4F-4DCA-90C6-4F1802A6F75A}" scaleFactorX="55827" scaleFactorY="25394">
                    <psuz:zmPr id="{2F9ACA6D-5A0B-40CF-AE35-FEB05ED53878}" imageType="cover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778747" y="746239"/>
                          <a:ext cx="1123857" cy="287554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A41C84E3-EFFB-470A-9923-3A7BB71FA761}" scaleFactorX="61791" scaleFactorY="27395">
                    <psuz:zmPr id="{1B1FB981-E3CC-4551-BCFE-3DE50037FD53}" imageType="cover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807316" y="734910"/>
                          <a:ext cx="1243919" cy="310213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2390BB51-CF6C-4078-9EA0-31ADCBCF7326}" scaleFactorX="47773" scaleFactorY="24367">
                    <psuz:zmPr id="{10F8387B-C601-4D65-9429-A330596965DD}" imageType="cover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5037014" y="752054"/>
                          <a:ext cx="961722" cy="275925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5CDBBE95-128F-4E49-A518-EA9099D2F741}" scaleFactorX="43201" scaleFactorY="61258">
                    <psuz:zmPr id="{5D74A43E-91BE-4C71-AC20-617BC2C38730}" imageType="cover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7171634" y="543182"/>
                          <a:ext cx="869682" cy="693669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BA7D7FEB-ECFA-497D-82BB-325CA23F79D3}" scaleFactorX="75293" scaleFactorY="23587">
                    <psuz:zmPr id="{3C3051CB-13FD-459F-9E94-D339389B9E3E}" imageType="cover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582811" y="1964335"/>
                          <a:ext cx="1515729" cy="267092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01449A87-37D6-4463-9939-B0D16FDCAEE5}" scaleFactorX="54354" scaleFactorY="23355">
                    <psuz:zmPr id="{0DA197D1-E1B2-4847-BF8D-25DCDF0C244F}" imageType="cover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882173" y="1965649"/>
                          <a:ext cx="1094204" cy="264465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7A7EC24E-0D29-4C69-B693-CB717F82220C}" scaleFactorX="70021" scaleFactorY="21214">
                    <psuz:zmPr id="{32AA0D93-1AC1-4E0F-9328-72BF48460DF9}" imageType="cover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813076" y="1977771"/>
                          <a:ext cx="1409598" cy="240221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C91EBA29-276F-4508-834E-C3039739DA02}" scaleFactorX="44176" scaleFactorY="80289">
                    <psuz:zmPr id="{E3D29530-39A1-428A-B027-74B926D5B803}" imageType="cover" transitionDur="100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7161820" y="1643296"/>
                          <a:ext cx="889310" cy="909170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CD877853-BDFF-46C0-B457-7CE9781E0195}" scaleFactorX="51192" scaleFactorY="24754">
                    <psuz:zmPr id="{9C5BC307-DB84-4DC2-86FB-8E54A6E18143}" imageType="cover" transitionDur="1000">
                      <p166:blipFill xmlns:p166="http://schemas.microsoft.com/office/powerpoint/2016/6/main">
                        <a:blip r:embed="rId1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825400" y="3165593"/>
                          <a:ext cx="1030550" cy="280307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summaryZmObj sectionId="{E39C9275-32B7-4DA1-9267-CB8FF75A3726}" scaleFactorX="82854" scaleFactorY="21852">
                    <psuz:zmPr id="{548769DC-D43D-46D9-B3C0-05AC09B609CD}" imageType="cover" transitionDur="1000">
                      <p166:blipFill xmlns:p166="http://schemas.microsoft.com/office/powerpoint/2016/6/main">
                        <a:blip r:embed="rId1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595305" y="3182023"/>
                          <a:ext cx="1667940" cy="247446"/>
                        </a:xfrm>
                        <a:prstGeom prst="rect">
                          <a:avLst/>
                        </a:prstGeom>
                      </p166:spPr>
                    </psuz:zmPr>
                  </psuz:summaryZmObj>
                  <psuz:gridLayout/>
                </psuz:summaryZm>
              </a:graphicData>
            </a:graphic>
          </p:graphicFrame>
        </mc:Choice>
        <mc:Fallback>
          <p:grpSp>
            <p:nvGrpSpPr>
              <p:cNvPr id="5" name="Summary Zoom 4">
                <a:extLst>
                  <a:ext uri="{FF2B5EF4-FFF2-40B4-BE49-F238E27FC236}">
                    <a16:creationId xmlns:a16="http://schemas.microsoft.com/office/drawing/2014/main" id="{D6DFEE93-37F5-4AEB-9E45-6DF0547F230C}"/>
                  </a:ext>
                </a:extLst>
              </p:cNvPr>
              <p:cNvGrpSpPr>
                <a:grpSpLocks noGrp="1" noUngrp="1" noRot="1" noChangeAspect="1" noMove="1" noResize="1"/>
              </p:cNvGrpSpPr>
              <p:nvPr/>
            </p:nvGrpSpPr>
            <p:grpSpPr>
              <a:xfrm>
                <a:off x="1103313" y="2052638"/>
                <a:ext cx="8947150" cy="4195762"/>
                <a:chOff x="1103313" y="2052638"/>
                <a:chExt cx="8947150" cy="4195762"/>
              </a:xfrm>
            </p:grpSpPr>
            <p:pic>
              <p:nvPicPr>
                <p:cNvPr id="3" name="Picture 3">
                  <a:hlinkClick r:id="rId13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882060" y="2798877"/>
                  <a:ext cx="1123857" cy="287554"/>
                </a:xfrm>
                <a:prstGeom prst="rect">
                  <a:avLst/>
                </a:prstGeom>
              </p:spPr>
            </p:pic>
            <p:pic>
              <p:nvPicPr>
                <p:cNvPr id="4" name="Picture 4">
                  <a:hlinkClick r:id="rId14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910629" y="2787548"/>
                  <a:ext cx="1243919" cy="310213"/>
                </a:xfrm>
                <a:prstGeom prst="rect">
                  <a:avLst/>
                </a:prstGeom>
              </p:spPr>
            </p:pic>
            <p:pic>
              <p:nvPicPr>
                <p:cNvPr id="6" name="Picture 6">
                  <a:hlinkClick r:id="rId15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6140327" y="2804692"/>
                  <a:ext cx="961722" cy="275925"/>
                </a:xfrm>
                <a:prstGeom prst="rect">
                  <a:avLst/>
                </a:prstGeom>
              </p:spPr>
            </p:pic>
            <p:pic>
              <p:nvPicPr>
                <p:cNvPr id="7" name="Picture 7">
                  <a:hlinkClick r:id="rId16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274947" y="2595820"/>
                  <a:ext cx="869682" cy="693669"/>
                </a:xfrm>
                <a:prstGeom prst="rect">
                  <a:avLst/>
                </a:prstGeom>
              </p:spPr>
            </p:pic>
            <p:pic>
              <p:nvPicPr>
                <p:cNvPr id="8" name="Picture 8">
                  <a:hlinkClick r:id="rId1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686124" y="4016973"/>
                  <a:ext cx="1515729" cy="267092"/>
                </a:xfrm>
                <a:prstGeom prst="rect">
                  <a:avLst/>
                </a:prstGeom>
              </p:spPr>
            </p:pic>
            <p:pic>
              <p:nvPicPr>
                <p:cNvPr id="9" name="Picture 9">
                  <a:hlinkClick r:id="rId18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3985486" y="4018287"/>
                  <a:ext cx="1094204" cy="264465"/>
                </a:xfrm>
                <a:prstGeom prst="rect">
                  <a:avLst/>
                </a:prstGeom>
              </p:spPr>
            </p:pic>
            <p:pic>
              <p:nvPicPr>
                <p:cNvPr id="10" name="Picture 10">
                  <a:hlinkClick r:id="rId19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916389" y="4030409"/>
                  <a:ext cx="1409598" cy="240221"/>
                </a:xfrm>
                <a:prstGeom prst="rect">
                  <a:avLst/>
                </a:prstGeom>
              </p:spPr>
            </p:pic>
            <p:pic>
              <p:nvPicPr>
                <p:cNvPr id="11" name="Picture 11">
                  <a:hlinkClick r:id="rId20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8265133" y="3695934"/>
                  <a:ext cx="889310" cy="909170"/>
                </a:xfrm>
                <a:prstGeom prst="rect">
                  <a:avLst/>
                </a:prstGeom>
              </p:spPr>
            </p:pic>
            <p:pic>
              <p:nvPicPr>
                <p:cNvPr id="12" name="Picture 12">
                  <a:hlinkClick r:id="rId21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928713" y="5218231"/>
                  <a:ext cx="1030550" cy="280307"/>
                </a:xfrm>
                <a:prstGeom prst="rect">
                  <a:avLst/>
                </a:prstGeom>
              </p:spPr>
            </p:pic>
            <p:pic>
              <p:nvPicPr>
                <p:cNvPr id="13" name="Picture 13">
                  <a:hlinkClick r:id="rId22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3698618" y="5234661"/>
                  <a:ext cx="1667940" cy="247446"/>
                </a:xfrm>
                <a:prstGeom prst="rect">
                  <a:avLst/>
                </a:prstGeom>
              </p:spPr>
            </p:pic>
          </p:grp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CF111C03-6B07-4F64-9404-CEFAC91C8E6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916757" y="5042431"/>
            <a:ext cx="1986713" cy="64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88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827BC7A-69CF-4A38-A251-709C0DB34E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2280" y="1285123"/>
            <a:ext cx="4976715" cy="599963"/>
          </a:xfrm>
        </p:spPr>
        <p:txBody>
          <a:bodyPr>
            <a:noAutofit/>
          </a:bodyPr>
          <a:lstStyle/>
          <a:p>
            <a:pPr algn="l"/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League Coordinator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319398"/>
            <a:ext cx="3858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Introductions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AB4AADC7-09D8-4220-ABB8-BF28D34521A8}"/>
              </a:ext>
            </a:extLst>
          </p:cNvPr>
          <p:cNvSpPr txBox="1">
            <a:spLocks/>
          </p:cNvSpPr>
          <p:nvPr/>
        </p:nvSpPr>
        <p:spPr>
          <a:xfrm>
            <a:off x="752279" y="3659464"/>
            <a:ext cx="4192942" cy="10158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Umpire in Chief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E0FCA2E-F39C-43B3-AE3A-BF7506B8B674}"/>
              </a:ext>
            </a:extLst>
          </p:cNvPr>
          <p:cNvSpPr txBox="1">
            <a:spLocks/>
          </p:cNvSpPr>
          <p:nvPr/>
        </p:nvSpPr>
        <p:spPr>
          <a:xfrm>
            <a:off x="752281" y="2423659"/>
            <a:ext cx="5610852" cy="10296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Athletics Coordinator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3A2B73-B895-4DEC-B04A-A8AA38F3F4FB}"/>
              </a:ext>
            </a:extLst>
          </p:cNvPr>
          <p:cNvSpPr txBox="1"/>
          <p:nvPr/>
        </p:nvSpPr>
        <p:spPr>
          <a:xfrm>
            <a:off x="752281" y="1823696"/>
            <a:ext cx="4085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Waylon Cavinder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B8B360-84C9-4960-BA10-1EA12A2A8394}"/>
              </a:ext>
            </a:extLst>
          </p:cNvPr>
          <p:cNvSpPr txBox="1"/>
          <p:nvPr/>
        </p:nvSpPr>
        <p:spPr>
          <a:xfrm>
            <a:off x="752279" y="3006681"/>
            <a:ext cx="4085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Mark Nelson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D1FB8E-1904-4CFE-91FF-9898643C2D00}"/>
              </a:ext>
            </a:extLst>
          </p:cNvPr>
          <p:cNvSpPr txBox="1"/>
          <p:nvPr/>
        </p:nvSpPr>
        <p:spPr>
          <a:xfrm>
            <a:off x="752278" y="4243593"/>
            <a:ext cx="4085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Thomas Campa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708C68-D3D5-4A22-B0C9-A2CC0AD5DB9A}"/>
              </a:ext>
            </a:extLst>
          </p:cNvPr>
          <p:cNvSpPr txBox="1"/>
          <p:nvPr/>
        </p:nvSpPr>
        <p:spPr>
          <a:xfrm>
            <a:off x="840451" y="5052963"/>
            <a:ext cx="65502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  <a:cs typeface="Aharoni" panose="02010803020104030203" pitchFamily="2" charset="-79"/>
              </a:rPr>
              <a:t>417-837-5817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B3A08C-A302-4C44-8C54-5824E45754E6}"/>
              </a:ext>
            </a:extLst>
          </p:cNvPr>
          <p:cNvSpPr txBox="1"/>
          <p:nvPr/>
        </p:nvSpPr>
        <p:spPr>
          <a:xfrm>
            <a:off x="1374366" y="6015382"/>
            <a:ext cx="4721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808080"/>
                </a:solidFill>
                <a:latin typeface="Arial Black" panose="020B0A04020102020204" pitchFamily="34" charset="0"/>
              </a:rPr>
              <a:t>Killian Office Number</a:t>
            </a:r>
          </a:p>
        </p:txBody>
      </p:sp>
    </p:spTree>
    <p:extLst>
      <p:ext uri="{BB962C8B-B14F-4D97-AF65-F5344CB8AC3E}">
        <p14:creationId xmlns:p14="http://schemas.microsoft.com/office/powerpoint/2010/main" val="20989819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  <p:bldP spid="10" grpId="0"/>
      <p:bldP spid="11" grpId="0"/>
      <p:bldP spid="12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827BC7A-69CF-4A38-A251-709C0DB34E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2282" y="1103003"/>
            <a:ext cx="5741823" cy="599963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NAYS Certification for Coaches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0" y="96466"/>
            <a:ext cx="68708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Things We’ll Cover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AB4AADC7-09D8-4220-ABB8-BF28D34521A8}"/>
              </a:ext>
            </a:extLst>
          </p:cNvPr>
          <p:cNvSpPr txBox="1">
            <a:spLocks/>
          </p:cNvSpPr>
          <p:nvPr/>
        </p:nvSpPr>
        <p:spPr>
          <a:xfrm>
            <a:off x="748783" y="2761112"/>
            <a:ext cx="1705692" cy="5999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Weather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E0FCA2E-F39C-43B3-AE3A-BF7506B8B674}"/>
              </a:ext>
            </a:extLst>
          </p:cNvPr>
          <p:cNvSpPr txBox="1">
            <a:spLocks/>
          </p:cNvSpPr>
          <p:nvPr/>
        </p:nvSpPr>
        <p:spPr>
          <a:xfrm>
            <a:off x="748783" y="1920215"/>
            <a:ext cx="3618381" cy="5999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Gate fees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105EF7-54D2-49E8-AD02-4B9529015EE7}"/>
              </a:ext>
            </a:extLst>
          </p:cNvPr>
          <p:cNvSpPr txBox="1"/>
          <p:nvPr/>
        </p:nvSpPr>
        <p:spPr>
          <a:xfrm>
            <a:off x="2306970" y="2748449"/>
            <a:ext cx="3355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Rain/Lightning/Heat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12CD6C8E-68A6-4C4C-8D51-06B305E5EFDA}"/>
              </a:ext>
            </a:extLst>
          </p:cNvPr>
          <p:cNvSpPr txBox="1">
            <a:spLocks/>
          </p:cNvSpPr>
          <p:nvPr/>
        </p:nvSpPr>
        <p:spPr>
          <a:xfrm>
            <a:off x="748782" y="4577640"/>
            <a:ext cx="3618381" cy="5999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Sportsmanship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A677BB5E-BD1C-458F-9816-0FDDADFBDA95}"/>
              </a:ext>
            </a:extLst>
          </p:cNvPr>
          <p:cNvSpPr txBox="1">
            <a:spLocks/>
          </p:cNvSpPr>
          <p:nvPr/>
        </p:nvSpPr>
        <p:spPr>
          <a:xfrm>
            <a:off x="748783" y="3669375"/>
            <a:ext cx="1185575" cy="5999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Forms</a:t>
            </a:r>
            <a:r>
              <a:rPr lang="en-US" dirty="0"/>
              <a:t> 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96C56924-1CC9-4422-898A-50FA9377AA72}"/>
              </a:ext>
            </a:extLst>
          </p:cNvPr>
          <p:cNvSpPr txBox="1">
            <a:spLocks/>
          </p:cNvSpPr>
          <p:nvPr/>
        </p:nvSpPr>
        <p:spPr>
          <a:xfrm>
            <a:off x="748782" y="5497466"/>
            <a:ext cx="3801058" cy="5999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League Specific Rules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F22080-FAC7-4DFF-8729-575F48FFFC5A}"/>
              </a:ext>
            </a:extLst>
          </p:cNvPr>
          <p:cNvSpPr txBox="1"/>
          <p:nvPr/>
        </p:nvSpPr>
        <p:spPr>
          <a:xfrm>
            <a:off x="1858857" y="3663044"/>
            <a:ext cx="295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Rosters/Code of Ethics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09E69D-B689-4BEF-B3A4-703C15043235}"/>
              </a:ext>
            </a:extLst>
          </p:cNvPr>
          <p:cNvSpPr txBox="1"/>
          <p:nvPr/>
        </p:nvSpPr>
        <p:spPr>
          <a:xfrm>
            <a:off x="2454475" y="1918048"/>
            <a:ext cx="3355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Coaches passes/Coupons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07ECB356-598F-4908-86AE-AD1450D5C053}"/>
              </a:ext>
            </a:extLst>
          </p:cNvPr>
          <p:cNvSpPr txBox="1">
            <a:spLocks/>
          </p:cNvSpPr>
          <p:nvPr/>
        </p:nvSpPr>
        <p:spPr>
          <a:xfrm>
            <a:off x="748783" y="6321513"/>
            <a:ext cx="4379053" cy="5999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b="1" dirty="0">
                <a:solidFill>
                  <a:srgbClr val="21A0FF"/>
                </a:solidFill>
                <a:latin typeface="Arial Black" panose="020B0A04020102020204" pitchFamily="34" charset="0"/>
                <a:ea typeface="DFGothic-EB" panose="02010609010101010101" pitchFamily="1" charset="-128"/>
              </a:rPr>
              <a:t>League Schedules</a:t>
            </a:r>
          </a:p>
        </p:txBody>
      </p:sp>
    </p:spTree>
    <p:extLst>
      <p:ext uri="{BB962C8B-B14F-4D97-AF65-F5344CB8AC3E}">
        <p14:creationId xmlns:p14="http://schemas.microsoft.com/office/powerpoint/2010/main" val="16688512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2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79" y="96466"/>
            <a:ext cx="92314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NAYS Certification For Coaches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0B1E2B-A913-481C-941D-C6C8D51FCF53}"/>
              </a:ext>
            </a:extLst>
          </p:cNvPr>
          <p:cNvSpPr txBox="1"/>
          <p:nvPr/>
        </p:nvSpPr>
        <p:spPr>
          <a:xfrm>
            <a:off x="830424" y="1278294"/>
            <a:ext cx="94892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One coach from each team must be certified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Get certified at NAYS.ORG for $20/year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808080"/>
              </a:solidFill>
              <a:latin typeface="High Tower Text" panose="02040502050506030303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No limit to number of coaches per team who can get certified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1A0FF"/>
              </a:solidFill>
              <a:latin typeface="Lucida Handwriting" panose="03010101010101010101" pitchFamily="66" charset="0"/>
            </a:endParaRPr>
          </a:p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Each member coach receives $1,000,000 excess liability insurance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Protects in the event of bodily injury, property damage or personal injury while acting in the role of a volunteer coach</a:t>
            </a:r>
          </a:p>
          <a:p>
            <a:pPr lvl="1"/>
            <a:endParaRPr lang="en-US" dirty="0">
              <a:solidFill>
                <a:srgbClr val="21A0FF"/>
              </a:solidFill>
              <a:latin typeface="High Tower Text" panose="02040502050506030303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This will travel with you for leagues, tournaments, or any activity</a:t>
            </a:r>
          </a:p>
          <a:p>
            <a:pPr lvl="1"/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     related to the team while you are serving in the role of a volunteer </a:t>
            </a:r>
          </a:p>
          <a:p>
            <a:pPr lvl="1"/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     coach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Access to members only coaching resources page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Includes skills/drills, coaching forum, research library</a:t>
            </a:r>
          </a:p>
          <a:p>
            <a:endParaRPr lang="en-US" dirty="0">
              <a:solidFill>
                <a:srgbClr val="21A0FF"/>
              </a:solidFill>
              <a:latin typeface="Lucida Handwriting" panose="03010101010101010101" pitchFamily="66" charset="0"/>
            </a:endParaRPr>
          </a:p>
          <a:p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3602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0" y="96466"/>
            <a:ext cx="6471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Gate Fees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0B1E2B-A913-481C-941D-C6C8D51FCF53}"/>
              </a:ext>
            </a:extLst>
          </p:cNvPr>
          <p:cNvSpPr txBox="1"/>
          <p:nvPr/>
        </p:nvSpPr>
        <p:spPr>
          <a:xfrm>
            <a:off x="830424" y="1278294"/>
            <a:ext cx="1116874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Everyone 12 and older must pay to get into the facilities…the charge is $2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Excludes all players in uniform</a:t>
            </a:r>
          </a:p>
          <a:p>
            <a:endParaRPr lang="en-US" dirty="0">
              <a:solidFill>
                <a:srgbClr val="21A0FF"/>
              </a:solidFill>
              <a:latin typeface="Lucida Handwriting" panose="03010101010101010101" pitchFamily="66" charset="0"/>
            </a:endParaRPr>
          </a:p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Even coaches (head and assistant) must pay this fee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Flashing a volunteer badge, NAYS card, or any other credential does not exempt you from paying the $2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808080"/>
              </a:solidFill>
              <a:latin typeface="Lucida Handwriting" panose="03010101010101010101" pitchFamily="66" charset="0"/>
            </a:endParaRPr>
          </a:p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Coupon Books/Passes</a:t>
            </a:r>
          </a:p>
          <a:p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If you are a NAYS member coach we give you coupons to get </a:t>
            </a:r>
          </a:p>
          <a:p>
            <a:pPr lvl="1"/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     through the gate for free…but you must be an active NAYS </a:t>
            </a:r>
          </a:p>
          <a:p>
            <a:pPr lvl="1"/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     member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808080"/>
              </a:solidFill>
              <a:latin typeface="High Tower Text" panose="02040502050506030303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To get the coupons, coaches must come in person to the Killian </a:t>
            </a:r>
          </a:p>
          <a:p>
            <a:pPr lvl="1"/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      offices with proof of membership (This is the only way to get the </a:t>
            </a:r>
          </a:p>
          <a:p>
            <a:pPr lvl="1"/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      coupons)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808080"/>
              </a:solidFill>
              <a:latin typeface="High Tower Text" panose="02040502050506030303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Coupons are not handed out to coaches at the fields</a:t>
            </a:r>
          </a:p>
          <a:p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  <a:p>
            <a:r>
              <a:rPr lang="en-US" dirty="0">
                <a:solidFill>
                  <a:srgbClr val="21A0FF"/>
                </a:solidFill>
                <a:latin typeface="Arial Black" panose="020B0A04020102020204" pitchFamily="34" charset="0"/>
              </a:rPr>
              <a:t>	</a:t>
            </a:r>
          </a:p>
          <a:p>
            <a:endParaRPr lang="en-US" dirty="0">
              <a:solidFill>
                <a:srgbClr val="21A0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62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2" y="58138"/>
            <a:ext cx="75612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Weather and Cancellations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83293" y="916654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Hotline Number 864-1379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83292" y="2401612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Text Alerts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42C2CA-1B69-448D-96AF-9526889AA40B}"/>
              </a:ext>
            </a:extLst>
          </p:cNvPr>
          <p:cNvSpPr txBox="1"/>
          <p:nvPr/>
        </p:nvSpPr>
        <p:spPr>
          <a:xfrm>
            <a:off x="783292" y="3362496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Lightning Policy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1C5B62-C1AB-4B6E-9C04-06923F6EAFB8}"/>
              </a:ext>
            </a:extLst>
          </p:cNvPr>
          <p:cNvSpPr txBox="1"/>
          <p:nvPr/>
        </p:nvSpPr>
        <p:spPr>
          <a:xfrm>
            <a:off x="783291" y="5343907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Heat Policy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00E852-A634-496E-9973-E5D38752B02A}"/>
              </a:ext>
            </a:extLst>
          </p:cNvPr>
          <p:cNvSpPr txBox="1"/>
          <p:nvPr/>
        </p:nvSpPr>
        <p:spPr>
          <a:xfrm>
            <a:off x="783293" y="1397788"/>
            <a:ext cx="8286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Please don’t call the office for rainout information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0F02CD-AD07-43A1-B0A0-A742ED84B682}"/>
              </a:ext>
            </a:extLst>
          </p:cNvPr>
          <p:cNvSpPr txBox="1"/>
          <p:nvPr/>
        </p:nvSpPr>
        <p:spPr>
          <a:xfrm>
            <a:off x="783292" y="1882897"/>
            <a:ext cx="637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Make sure all your parents have this number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438B8F-5F99-453A-A8C8-E5D32E1AADC7}"/>
              </a:ext>
            </a:extLst>
          </p:cNvPr>
          <p:cNvSpPr txBox="1"/>
          <p:nvPr/>
        </p:nvSpPr>
        <p:spPr>
          <a:xfrm>
            <a:off x="783292" y="2882610"/>
            <a:ext cx="637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Only coaches and team managers will receive this text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B14FD7-1E37-4989-B9A9-8A53141461A9}"/>
              </a:ext>
            </a:extLst>
          </p:cNvPr>
          <p:cNvSpPr txBox="1"/>
          <p:nvPr/>
        </p:nvSpPr>
        <p:spPr>
          <a:xfrm>
            <a:off x="789717" y="4362622"/>
            <a:ext cx="9171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If you are currently playing and we go into delay, game over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914899-144F-438E-BE94-1CAAEA44DC94}"/>
              </a:ext>
            </a:extLst>
          </p:cNvPr>
          <p:cNvSpPr txBox="1"/>
          <p:nvPr/>
        </p:nvSpPr>
        <p:spPr>
          <a:xfrm>
            <a:off x="783292" y="3871976"/>
            <a:ext cx="8192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If lightning is detected 0-8 miles, 30 minute delay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ABCCE60-E638-49A7-8884-DB21E63A7977}"/>
              </a:ext>
            </a:extLst>
          </p:cNvPr>
          <p:cNvSpPr txBox="1"/>
          <p:nvPr/>
        </p:nvSpPr>
        <p:spPr>
          <a:xfrm>
            <a:off x="789717" y="4853674"/>
            <a:ext cx="9461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Other games will be played as scheduled unless more lightning/rain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F1B241F-2BBD-4230-90C5-329863830DFD}"/>
              </a:ext>
            </a:extLst>
          </p:cNvPr>
          <p:cNvSpPr txBox="1"/>
          <p:nvPr/>
        </p:nvSpPr>
        <p:spPr>
          <a:xfrm>
            <a:off x="789717" y="5852831"/>
            <a:ext cx="874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Heat index must be 100 </a:t>
            </a:r>
            <a:r>
              <a:rPr lang="en-US" u="sng" dirty="0">
                <a:solidFill>
                  <a:srgbClr val="808080"/>
                </a:solidFill>
                <a:latin typeface="High Tower Text" panose="02040502050506030303" pitchFamily="18" charset="0"/>
              </a:rPr>
              <a:t>AND</a:t>
            </a: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 air temperature must be 100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966599F-D525-4F76-A369-6C73152A5FB2}"/>
              </a:ext>
            </a:extLst>
          </p:cNvPr>
          <p:cNvSpPr txBox="1"/>
          <p:nvPr/>
        </p:nvSpPr>
        <p:spPr>
          <a:xfrm>
            <a:off x="783293" y="6333273"/>
            <a:ext cx="7312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08080"/>
                </a:solidFill>
                <a:latin typeface="High Tower Text" panose="02040502050506030303" pitchFamily="18" charset="0"/>
              </a:rPr>
              <a:t>Games will be cancelled until either the index/temperature gets under 100</a:t>
            </a:r>
          </a:p>
        </p:txBody>
      </p:sp>
    </p:spTree>
    <p:extLst>
      <p:ext uri="{BB962C8B-B14F-4D97-AF65-F5344CB8AC3E}">
        <p14:creationId xmlns:p14="http://schemas.microsoft.com/office/powerpoint/2010/main" val="1844054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58138"/>
            <a:ext cx="3858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Forms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83293" y="916654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Coaches Code of Ethics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83296" y="2368006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Team Roster Forms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00E852-A634-496E-9973-E5D38752B02A}"/>
              </a:ext>
            </a:extLst>
          </p:cNvPr>
          <p:cNvSpPr txBox="1"/>
          <p:nvPr/>
        </p:nvSpPr>
        <p:spPr>
          <a:xfrm>
            <a:off x="783293" y="1397788"/>
            <a:ext cx="8286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This form must be turned in by every coach on your roster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0F02CD-AD07-43A1-B0A0-A742ED84B682}"/>
              </a:ext>
            </a:extLst>
          </p:cNvPr>
          <p:cNvSpPr txBox="1"/>
          <p:nvPr/>
        </p:nvSpPr>
        <p:spPr>
          <a:xfrm>
            <a:off x="783292" y="1882897"/>
            <a:ext cx="10432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If they are in the dugout or on the field at all…they are considered a coach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438B8F-5F99-453A-A8C8-E5D32E1AADC7}"/>
              </a:ext>
            </a:extLst>
          </p:cNvPr>
          <p:cNvSpPr txBox="1"/>
          <p:nvPr/>
        </p:nvSpPr>
        <p:spPr>
          <a:xfrm>
            <a:off x="783296" y="2848448"/>
            <a:ext cx="10935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Each team must have a completed roster form turned in before the start of their first game (includes kids name and parent signature)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B14FD7-1E37-4989-B9A9-8A53141461A9}"/>
              </a:ext>
            </a:extLst>
          </p:cNvPr>
          <p:cNvSpPr txBox="1"/>
          <p:nvPr/>
        </p:nvSpPr>
        <p:spPr>
          <a:xfrm>
            <a:off x="783293" y="4424563"/>
            <a:ext cx="7295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You can turn these in on site at the complex to the scorekeeper or the complex manager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914899-144F-438E-BE94-1CAAEA44DC94}"/>
              </a:ext>
            </a:extLst>
          </p:cNvPr>
          <p:cNvSpPr txBox="1"/>
          <p:nvPr/>
        </p:nvSpPr>
        <p:spPr>
          <a:xfrm>
            <a:off x="783295" y="3658322"/>
            <a:ext cx="10935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If you add a player during the season, fill out an add on roster (attained at the complex from the complex manager)</a:t>
            </a:r>
          </a:p>
        </p:txBody>
      </p:sp>
    </p:spTree>
    <p:extLst>
      <p:ext uri="{BB962C8B-B14F-4D97-AF65-F5344CB8AC3E}">
        <p14:creationId xmlns:p14="http://schemas.microsoft.com/office/powerpoint/2010/main" val="31907170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58138"/>
            <a:ext cx="83170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Sportsmanship and Behavior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83293" y="916654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Coaches behavior and conduct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52288" y="2368006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Parents behavior and conduct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00E852-A634-496E-9973-E5D38752B02A}"/>
              </a:ext>
            </a:extLst>
          </p:cNvPr>
          <p:cNvSpPr txBox="1"/>
          <p:nvPr/>
        </p:nvSpPr>
        <p:spPr>
          <a:xfrm>
            <a:off x="783293" y="1397788"/>
            <a:ext cx="10170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Appropriate behavior practices are expected from everyone at all times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0F02CD-AD07-43A1-B0A0-A742ED84B682}"/>
              </a:ext>
            </a:extLst>
          </p:cNvPr>
          <p:cNvSpPr txBox="1"/>
          <p:nvPr/>
        </p:nvSpPr>
        <p:spPr>
          <a:xfrm>
            <a:off x="783291" y="1882897"/>
            <a:ext cx="11029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Arial Black" panose="020B0A04020102020204" pitchFamily="34" charset="0"/>
              </a:rPr>
              <a:t>This means No Cursing, Screaming or Yelling, No physical contact to staff, etc.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438B8F-5F99-453A-A8C8-E5D32E1AADC7}"/>
              </a:ext>
            </a:extLst>
          </p:cNvPr>
          <p:cNvSpPr txBox="1"/>
          <p:nvPr/>
        </p:nvSpPr>
        <p:spPr>
          <a:xfrm>
            <a:off x="752288" y="2848448"/>
            <a:ext cx="10935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As the coach, you are responsible for the conduct of your parents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914899-144F-438E-BE94-1CAAEA44DC94}"/>
              </a:ext>
            </a:extLst>
          </p:cNvPr>
          <p:cNvSpPr txBox="1"/>
          <p:nvPr/>
        </p:nvSpPr>
        <p:spPr>
          <a:xfrm>
            <a:off x="752287" y="3366770"/>
            <a:ext cx="10935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You can get ejected because of your fans, and you should…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DDF745-6EDF-404A-81AA-834B3BFC7810}"/>
              </a:ext>
            </a:extLst>
          </p:cNvPr>
          <p:cNvSpPr txBox="1"/>
          <p:nvPr/>
        </p:nvSpPr>
        <p:spPr>
          <a:xfrm>
            <a:off x="752284" y="3885092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Consequences for unsportsmanlike conduct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249E79-D5E6-4671-8823-0C16BD567B74}"/>
              </a:ext>
            </a:extLst>
          </p:cNvPr>
          <p:cNvSpPr txBox="1"/>
          <p:nvPr/>
        </p:nvSpPr>
        <p:spPr>
          <a:xfrm>
            <a:off x="752283" y="4434905"/>
            <a:ext cx="7309537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Anyone ejected from a youth game for unsportsmanlike conduct will receive an automatic 2 WEEK suspension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808080"/>
              </a:solidFill>
              <a:latin typeface="High Tower Text" panose="02040502050506030303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08080"/>
                </a:solidFill>
                <a:latin typeface="High Tower Text" panose="02040502050506030303" pitchFamily="18" charset="0"/>
              </a:rPr>
              <a:t>If you would rather serve as a volunteer umpire for a night of games instead of serving the 2 WEEK suspension, that is allowed.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808080"/>
              </a:solidFill>
              <a:latin typeface="High Tower Text" panose="02040502050506030303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08080"/>
                </a:solidFill>
                <a:latin typeface="High Tower Text" panose="02040502050506030303" pitchFamily="18" charset="0"/>
              </a:rPr>
              <a:t>Multiple ejections within a calendar year will result in longer suspensions and potential removal from Park Board leagues and tournaments.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80808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6745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  <p:bldP spid="18" grpId="0"/>
      <p:bldP spid="19" grpId="0"/>
      <p:bldP spid="21" grpId="0"/>
      <p:bldP spid="25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58138"/>
            <a:ext cx="83170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Equipment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52282" y="2011166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Batting helmets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52283" y="913168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Uniforms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00E852-A634-496E-9973-E5D38752B02A}"/>
              </a:ext>
            </a:extLst>
          </p:cNvPr>
          <p:cNvSpPr txBox="1"/>
          <p:nvPr/>
        </p:nvSpPr>
        <p:spPr>
          <a:xfrm>
            <a:off x="752282" y="2578885"/>
            <a:ext cx="10170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Must be double ear flapped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0F02CD-AD07-43A1-B0A0-A742ED84B682}"/>
              </a:ext>
            </a:extLst>
          </p:cNvPr>
          <p:cNvSpPr txBox="1"/>
          <p:nvPr/>
        </p:nvSpPr>
        <p:spPr>
          <a:xfrm>
            <a:off x="752282" y="3117381"/>
            <a:ext cx="11029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Face masks are no longer required. You may still wear one if you choose.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914899-144F-438E-BE94-1CAAEA44DC94}"/>
              </a:ext>
            </a:extLst>
          </p:cNvPr>
          <p:cNvSpPr txBox="1"/>
          <p:nvPr/>
        </p:nvSpPr>
        <p:spPr>
          <a:xfrm>
            <a:off x="752280" y="4221413"/>
            <a:ext cx="6579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Metals spikes or cleats will not be allowed until 14U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249E79-D5E6-4671-8823-0C16BD567B74}"/>
              </a:ext>
            </a:extLst>
          </p:cNvPr>
          <p:cNvSpPr txBox="1"/>
          <p:nvPr/>
        </p:nvSpPr>
        <p:spPr>
          <a:xfrm>
            <a:off x="752280" y="4751914"/>
            <a:ext cx="595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In all divisions, metal spikes or cleats are not allowed on the mounds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A42BB2-73A8-477E-A501-FF9065E36875}"/>
              </a:ext>
            </a:extLst>
          </p:cNvPr>
          <p:cNvSpPr txBox="1"/>
          <p:nvPr/>
        </p:nvSpPr>
        <p:spPr>
          <a:xfrm>
            <a:off x="783293" y="1477556"/>
            <a:ext cx="10170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Arial Black" panose="020B0A04020102020204" pitchFamily="34" charset="0"/>
              </a:rPr>
              <a:t>Must be matching color uniform with visible number on the back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70D322-6777-4EF1-941A-1437DFCAAD9C}"/>
              </a:ext>
            </a:extLst>
          </p:cNvPr>
          <p:cNvSpPr txBox="1"/>
          <p:nvPr/>
        </p:nvSpPr>
        <p:spPr>
          <a:xfrm>
            <a:off x="752280" y="3661732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Spikes and cleats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B6F3B7-179F-41FD-BFEC-73288A6494A2}"/>
              </a:ext>
            </a:extLst>
          </p:cNvPr>
          <p:cNvSpPr txBox="1"/>
          <p:nvPr/>
        </p:nvSpPr>
        <p:spPr>
          <a:xfrm>
            <a:off x="752279" y="5559414"/>
            <a:ext cx="65796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Bats </a:t>
            </a: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– No restrictions</a:t>
            </a:r>
            <a:endParaRPr lang="en-US" sz="2000" dirty="0">
              <a:solidFill>
                <a:srgbClr val="80808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8193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  <p:bldP spid="18" grpId="0"/>
      <p:bldP spid="21" grpId="0"/>
      <p:bldP spid="27" grpId="0"/>
      <p:bldP spid="12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58138"/>
            <a:ext cx="10509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League Specific Rules (Coach Pitch)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83293" y="916654"/>
            <a:ext cx="1102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Please review your rulebook for a complete guide to Park Board leagues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52283" y="1405839"/>
            <a:ext cx="10170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Games are 55 minutes long and must be played until the clock hits 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DDF745-6EDF-404A-81AA-834B3BFC7810}"/>
              </a:ext>
            </a:extLst>
          </p:cNvPr>
          <p:cNvSpPr txBox="1"/>
          <p:nvPr/>
        </p:nvSpPr>
        <p:spPr>
          <a:xfrm>
            <a:off x="783292" y="1946354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Once the clock hits 0, the game is over if: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D9966F-BF58-4071-9053-6F090D3DB72D}"/>
              </a:ext>
            </a:extLst>
          </p:cNvPr>
          <p:cNvSpPr txBox="1"/>
          <p:nvPr/>
        </p:nvSpPr>
        <p:spPr>
          <a:xfrm>
            <a:off x="783291" y="2435539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Yes…games can end in ties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64AF49-F932-4D2E-B64B-66310CFB24DD}"/>
              </a:ext>
            </a:extLst>
          </p:cNvPr>
          <p:cNvSpPr txBox="1"/>
          <p:nvPr/>
        </p:nvSpPr>
        <p:spPr>
          <a:xfrm>
            <a:off x="783291" y="2976054"/>
            <a:ext cx="28369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Non Collision rule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117D2C5-A10F-4E2E-BB81-647A8BCE65EB}"/>
              </a:ext>
            </a:extLst>
          </p:cNvPr>
          <p:cNvSpPr txBox="1"/>
          <p:nvPr/>
        </p:nvSpPr>
        <p:spPr>
          <a:xfrm>
            <a:off x="783291" y="3516569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solidFill>
                  <a:srgbClr val="21A0FF"/>
                </a:solidFill>
                <a:latin typeface="Arial Black" panose="020B0A04020102020204" pitchFamily="34" charset="0"/>
              </a:rPr>
              <a:t>Tball</a:t>
            </a:r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 and CP 6 (RIF 5)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5A87551-FDA6-4562-B5A3-C93A1165BF7F}"/>
              </a:ext>
            </a:extLst>
          </p:cNvPr>
          <p:cNvSpPr txBox="1"/>
          <p:nvPr/>
        </p:nvSpPr>
        <p:spPr>
          <a:xfrm>
            <a:off x="783291" y="4060271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CP 7, CP8, and CP9 (RIF 10)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493DAF2-8F75-4D2A-907B-1B485810A120}"/>
              </a:ext>
            </a:extLst>
          </p:cNvPr>
          <p:cNvSpPr txBox="1"/>
          <p:nvPr/>
        </p:nvSpPr>
        <p:spPr>
          <a:xfrm>
            <a:off x="783292" y="4603973"/>
            <a:ext cx="7018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No stealing, no bunting, and no infield fly will be in effect.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7338A7E-BA9F-4568-876D-C5B8F8BF038A}"/>
              </a:ext>
            </a:extLst>
          </p:cNvPr>
          <p:cNvSpPr txBox="1"/>
          <p:nvPr/>
        </p:nvSpPr>
        <p:spPr>
          <a:xfrm>
            <a:off x="783291" y="5455451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Each batter gets 5 pitches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4EC593-2382-4507-9BF4-DCC155D42D15}"/>
              </a:ext>
            </a:extLst>
          </p:cNvPr>
          <p:cNvSpPr/>
          <p:nvPr/>
        </p:nvSpPr>
        <p:spPr>
          <a:xfrm>
            <a:off x="752283" y="5999153"/>
            <a:ext cx="27884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Also no home runs</a:t>
            </a:r>
            <a:endParaRPr lang="en-US" sz="2000" dirty="0"/>
          </a:p>
        </p:txBody>
      </p:sp>
      <p:pic>
        <p:nvPicPr>
          <p:cNvPr id="7" name="Picture 6" descr="2018 Youth Baseball Rules - Adobe Acrobat Reader DC">
            <a:extLst>
              <a:ext uri="{FF2B5EF4-FFF2-40B4-BE49-F238E27FC236}">
                <a16:creationId xmlns:a16="http://schemas.microsoft.com/office/drawing/2014/main" id="{FF000606-E1A7-462D-90AA-3E2B006785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3" t="31853" r="25755" b="34364"/>
          <a:stretch/>
        </p:blipFill>
        <p:spPr>
          <a:xfrm>
            <a:off x="640080" y="2377440"/>
            <a:ext cx="7446907" cy="2286000"/>
          </a:xfrm>
          <a:prstGeom prst="rect">
            <a:avLst/>
          </a:prstGeom>
        </p:spPr>
      </p:pic>
      <p:pic>
        <p:nvPicPr>
          <p:cNvPr id="9" name="Picture 8" descr="2018 Rules Draft - Word">
            <a:extLst>
              <a:ext uri="{FF2B5EF4-FFF2-40B4-BE49-F238E27FC236}">
                <a16:creationId xmlns:a16="http://schemas.microsoft.com/office/drawing/2014/main" id="{C49489D8-A2C6-414A-949A-59BBC5CA3E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704" t="41319" r="22885" b="36587"/>
          <a:stretch/>
        </p:blipFill>
        <p:spPr>
          <a:xfrm>
            <a:off x="640080" y="3716624"/>
            <a:ext cx="7772400" cy="1737360"/>
          </a:xfrm>
          <a:prstGeom prst="rect">
            <a:avLst/>
          </a:prstGeom>
        </p:spPr>
      </p:pic>
      <p:pic>
        <p:nvPicPr>
          <p:cNvPr id="11" name="Picture 10" descr="2018 Rules Draft - Word">
            <a:extLst>
              <a:ext uri="{FF2B5EF4-FFF2-40B4-BE49-F238E27FC236}">
                <a16:creationId xmlns:a16="http://schemas.microsoft.com/office/drawing/2014/main" id="{1B89867E-92EF-45AB-B278-05D0D47E3A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524" t="28304" r="23813" b="21698"/>
          <a:stretch/>
        </p:blipFill>
        <p:spPr>
          <a:xfrm>
            <a:off x="640080" y="1805949"/>
            <a:ext cx="694944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031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5" grpId="0"/>
      <p:bldP spid="16" grpId="0"/>
      <p:bldP spid="20" grpId="0"/>
      <p:bldP spid="24" grpId="0"/>
      <p:bldP spid="29" grpId="0"/>
      <p:bldP spid="30" grpId="0"/>
      <p:bldP spid="31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58138"/>
            <a:ext cx="10509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League Specific Rules (Player Pitch)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83293" y="916654"/>
            <a:ext cx="1102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Please review your rulebook for a complete guide to Park Board leagues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52283" y="1405839"/>
            <a:ext cx="10170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Games are 70 minutes long and must be played until the clock hits 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DDF745-6EDF-404A-81AA-834B3BFC7810}"/>
              </a:ext>
            </a:extLst>
          </p:cNvPr>
          <p:cNvSpPr txBox="1"/>
          <p:nvPr/>
        </p:nvSpPr>
        <p:spPr>
          <a:xfrm>
            <a:off x="783292" y="1946354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Once the clock hits 0, the game is over if: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D9966F-BF58-4071-9053-6F090D3DB72D}"/>
              </a:ext>
            </a:extLst>
          </p:cNvPr>
          <p:cNvSpPr txBox="1"/>
          <p:nvPr/>
        </p:nvSpPr>
        <p:spPr>
          <a:xfrm>
            <a:off x="783291" y="2435539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Yes…games can end in ties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64AF49-F932-4D2E-B64B-66310CFB24DD}"/>
              </a:ext>
            </a:extLst>
          </p:cNvPr>
          <p:cNvSpPr txBox="1"/>
          <p:nvPr/>
        </p:nvSpPr>
        <p:spPr>
          <a:xfrm>
            <a:off x="783291" y="2976054"/>
            <a:ext cx="28369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Non Collision rule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5A87551-FDA6-4562-B5A3-C93A1165BF7F}"/>
              </a:ext>
            </a:extLst>
          </p:cNvPr>
          <p:cNvSpPr txBox="1"/>
          <p:nvPr/>
        </p:nvSpPr>
        <p:spPr>
          <a:xfrm>
            <a:off x="783289" y="3516569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Continuous batting order will be used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493DAF2-8F75-4D2A-907B-1B485810A120}"/>
              </a:ext>
            </a:extLst>
          </p:cNvPr>
          <p:cNvSpPr txBox="1"/>
          <p:nvPr/>
        </p:nvSpPr>
        <p:spPr>
          <a:xfrm>
            <a:off x="783289" y="4057084"/>
            <a:ext cx="7018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What are the rules on stealing and leading off?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7338A7E-BA9F-4568-876D-C5B8F8BF038A}"/>
              </a:ext>
            </a:extLst>
          </p:cNvPr>
          <p:cNvSpPr txBox="1"/>
          <p:nvPr/>
        </p:nvSpPr>
        <p:spPr>
          <a:xfrm>
            <a:off x="752283" y="5139132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Pitching regulations</a:t>
            </a:r>
          </a:p>
        </p:txBody>
      </p:sp>
      <p:pic>
        <p:nvPicPr>
          <p:cNvPr id="7" name="Picture 6" descr="2018 Youth Baseball Rules - Adobe Acrobat Reader DC">
            <a:extLst>
              <a:ext uri="{FF2B5EF4-FFF2-40B4-BE49-F238E27FC236}">
                <a16:creationId xmlns:a16="http://schemas.microsoft.com/office/drawing/2014/main" id="{FF000606-E1A7-462D-90AA-3E2B006785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73" t="31853" r="25755" b="34364"/>
          <a:stretch/>
        </p:blipFill>
        <p:spPr>
          <a:xfrm>
            <a:off x="783289" y="2373569"/>
            <a:ext cx="8961120" cy="2286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64CCC3A-ED62-4D30-B574-807AD726A517}"/>
              </a:ext>
            </a:extLst>
          </p:cNvPr>
          <p:cNvSpPr txBox="1"/>
          <p:nvPr/>
        </p:nvSpPr>
        <p:spPr>
          <a:xfrm>
            <a:off x="752283" y="4598617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Infield fly will be in effect for all player pitch divisions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0F0AD5C-3159-40D1-9455-6F52262DAC66}"/>
              </a:ext>
            </a:extLst>
          </p:cNvPr>
          <p:cNvSpPr txBox="1"/>
          <p:nvPr/>
        </p:nvSpPr>
        <p:spPr>
          <a:xfrm>
            <a:off x="783289" y="5679647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PP 9-10 exceptions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F9110D-1E52-4A70-B653-AA38D9A58BBF}"/>
              </a:ext>
            </a:extLst>
          </p:cNvPr>
          <p:cNvSpPr txBox="1"/>
          <p:nvPr/>
        </p:nvSpPr>
        <p:spPr>
          <a:xfrm>
            <a:off x="752282" y="6220162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MOD 9 exceptions</a:t>
            </a:r>
          </a:p>
        </p:txBody>
      </p:sp>
      <p:pic>
        <p:nvPicPr>
          <p:cNvPr id="8" name="Picture 7" descr="2018 Rules Draft - Word">
            <a:extLst>
              <a:ext uri="{FF2B5EF4-FFF2-40B4-BE49-F238E27FC236}">
                <a16:creationId xmlns:a16="http://schemas.microsoft.com/office/drawing/2014/main" id="{ADB5ECB1-5C0C-4E62-A1C4-97CC8C929B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85" t="39172" r="28922" b="27212"/>
          <a:stretch/>
        </p:blipFill>
        <p:spPr>
          <a:xfrm>
            <a:off x="752282" y="2435539"/>
            <a:ext cx="7830953" cy="3101673"/>
          </a:xfrm>
          <a:prstGeom prst="rect">
            <a:avLst/>
          </a:prstGeom>
        </p:spPr>
      </p:pic>
      <p:pic>
        <p:nvPicPr>
          <p:cNvPr id="23" name="Picture 22" descr="2018 Rules Draft - Word">
            <a:extLst>
              <a:ext uri="{FF2B5EF4-FFF2-40B4-BE49-F238E27FC236}">
                <a16:creationId xmlns:a16="http://schemas.microsoft.com/office/drawing/2014/main" id="{33AF7979-09BA-4D29-815B-23B634E796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537" t="35359" r="23881" b="38909"/>
          <a:stretch/>
        </p:blipFill>
        <p:spPr>
          <a:xfrm>
            <a:off x="752282" y="4092731"/>
            <a:ext cx="8205151" cy="2041582"/>
          </a:xfrm>
          <a:prstGeom prst="rect">
            <a:avLst/>
          </a:prstGeom>
        </p:spPr>
      </p:pic>
      <p:pic>
        <p:nvPicPr>
          <p:cNvPr id="12" name="Picture 11" descr="2018 Rules Draft - Word">
            <a:extLst>
              <a:ext uri="{FF2B5EF4-FFF2-40B4-BE49-F238E27FC236}">
                <a16:creationId xmlns:a16="http://schemas.microsoft.com/office/drawing/2014/main" id="{84D735D1-DB14-4624-96F4-467C03B8C6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183" t="49480" r="26170" b="28195"/>
          <a:stretch/>
        </p:blipFill>
        <p:spPr>
          <a:xfrm>
            <a:off x="783289" y="3013798"/>
            <a:ext cx="7830953" cy="2258679"/>
          </a:xfrm>
          <a:prstGeom prst="rect">
            <a:avLst/>
          </a:prstGeom>
        </p:spPr>
      </p:pic>
      <p:pic>
        <p:nvPicPr>
          <p:cNvPr id="21" name="Picture 20" descr="2018 Rules Draft - Word">
            <a:extLst>
              <a:ext uri="{FF2B5EF4-FFF2-40B4-BE49-F238E27FC236}">
                <a16:creationId xmlns:a16="http://schemas.microsoft.com/office/drawing/2014/main" id="{4FF312F2-DE9B-47BD-8693-4DE48AD8BB7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146" t="43758" r="23627" b="30509"/>
          <a:stretch/>
        </p:blipFill>
        <p:spPr>
          <a:xfrm>
            <a:off x="783289" y="3342922"/>
            <a:ext cx="8122635" cy="219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695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5" grpId="0"/>
      <p:bldP spid="16" grpId="0"/>
      <p:bldP spid="20" grpId="0"/>
      <p:bldP spid="29" grpId="0"/>
      <p:bldP spid="30" grpId="0"/>
      <p:bldP spid="31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2018 Rules Draft - Word">
            <a:extLst>
              <a:ext uri="{FF2B5EF4-FFF2-40B4-BE49-F238E27FC236}">
                <a16:creationId xmlns:a16="http://schemas.microsoft.com/office/drawing/2014/main" id="{84D735D1-DB14-4624-96F4-467C03B8C6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83" t="49480" r="26170" b="28195"/>
          <a:stretch/>
        </p:blipFill>
        <p:spPr>
          <a:xfrm>
            <a:off x="783289" y="3432060"/>
            <a:ext cx="7830953" cy="2258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58138"/>
            <a:ext cx="10509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League Specific Rules (Competitive)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83293" y="916654"/>
            <a:ext cx="1102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Please review your rulebook for a complete guide to Park Board leagues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52282" y="1431504"/>
            <a:ext cx="10170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COMP 9/10 games are 70 minutes long; COMP 11-14 are 75 minutes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DDF745-6EDF-404A-81AA-834B3BFC7810}"/>
              </a:ext>
            </a:extLst>
          </p:cNvPr>
          <p:cNvSpPr txBox="1"/>
          <p:nvPr/>
        </p:nvSpPr>
        <p:spPr>
          <a:xfrm>
            <a:off x="783292" y="1946354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Once the clock hits 0, the game is over if: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D9966F-BF58-4071-9053-6F090D3DB72D}"/>
              </a:ext>
            </a:extLst>
          </p:cNvPr>
          <p:cNvSpPr txBox="1"/>
          <p:nvPr/>
        </p:nvSpPr>
        <p:spPr>
          <a:xfrm>
            <a:off x="783291" y="2435539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Yes…games can end in ties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64AF49-F932-4D2E-B64B-66310CFB24DD}"/>
              </a:ext>
            </a:extLst>
          </p:cNvPr>
          <p:cNvSpPr txBox="1"/>
          <p:nvPr/>
        </p:nvSpPr>
        <p:spPr>
          <a:xfrm>
            <a:off x="783291" y="2976054"/>
            <a:ext cx="28369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Non Collision rule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493DAF2-8F75-4D2A-907B-1B485810A120}"/>
              </a:ext>
            </a:extLst>
          </p:cNvPr>
          <p:cNvSpPr txBox="1"/>
          <p:nvPr/>
        </p:nvSpPr>
        <p:spPr>
          <a:xfrm>
            <a:off x="783289" y="3522788"/>
            <a:ext cx="7018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What are the rules on stealing and leading off?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7338A7E-BA9F-4568-876D-C5B8F8BF038A}"/>
              </a:ext>
            </a:extLst>
          </p:cNvPr>
          <p:cNvSpPr txBox="1"/>
          <p:nvPr/>
        </p:nvSpPr>
        <p:spPr>
          <a:xfrm>
            <a:off x="752280" y="4611058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Pitching regulations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4CCC3A-ED62-4D30-B574-807AD726A517}"/>
              </a:ext>
            </a:extLst>
          </p:cNvPr>
          <p:cNvSpPr txBox="1"/>
          <p:nvPr/>
        </p:nvSpPr>
        <p:spPr>
          <a:xfrm>
            <a:off x="752281" y="4069522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Infield fly will be in effect for all competitive divisions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0F0AD5C-3159-40D1-9455-6F52262DAC66}"/>
              </a:ext>
            </a:extLst>
          </p:cNvPr>
          <p:cNvSpPr txBox="1"/>
          <p:nvPr/>
        </p:nvSpPr>
        <p:spPr>
          <a:xfrm>
            <a:off x="752279" y="5152594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8 run max each inning</a:t>
            </a:r>
          </a:p>
        </p:txBody>
      </p:sp>
      <p:pic>
        <p:nvPicPr>
          <p:cNvPr id="7" name="Picture 6" descr="2018 Youth Baseball Rules - Adobe Acrobat Reader DC">
            <a:extLst>
              <a:ext uri="{FF2B5EF4-FFF2-40B4-BE49-F238E27FC236}">
                <a16:creationId xmlns:a16="http://schemas.microsoft.com/office/drawing/2014/main" id="{FF000606-E1A7-462D-90AA-3E2B006785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73" t="31853" r="25755" b="34364"/>
          <a:stretch/>
        </p:blipFill>
        <p:spPr>
          <a:xfrm>
            <a:off x="752278" y="2355835"/>
            <a:ext cx="8961120" cy="2286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3F9110D-1E52-4A70-B653-AA38D9A58BBF}"/>
              </a:ext>
            </a:extLst>
          </p:cNvPr>
          <p:cNvSpPr txBox="1"/>
          <p:nvPr/>
        </p:nvSpPr>
        <p:spPr>
          <a:xfrm>
            <a:off x="752278" y="5700110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Batting Lineups</a:t>
            </a:r>
          </a:p>
        </p:txBody>
      </p:sp>
      <p:pic>
        <p:nvPicPr>
          <p:cNvPr id="21" name="Picture 20" descr="2018 Rules Draft - Word">
            <a:extLst>
              <a:ext uri="{FF2B5EF4-FFF2-40B4-BE49-F238E27FC236}">
                <a16:creationId xmlns:a16="http://schemas.microsoft.com/office/drawing/2014/main" id="{4FF312F2-DE9B-47BD-8693-4DE48AD8BB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46" t="43758" r="23627" b="30509"/>
          <a:stretch/>
        </p:blipFill>
        <p:spPr>
          <a:xfrm>
            <a:off x="783289" y="4488373"/>
            <a:ext cx="8122635" cy="2196320"/>
          </a:xfrm>
          <a:prstGeom prst="rect">
            <a:avLst/>
          </a:prstGeom>
        </p:spPr>
      </p:pic>
      <p:pic>
        <p:nvPicPr>
          <p:cNvPr id="3" name="Picture 2" descr="2018 Rules Draft - Word">
            <a:extLst>
              <a:ext uri="{FF2B5EF4-FFF2-40B4-BE49-F238E27FC236}">
                <a16:creationId xmlns:a16="http://schemas.microsoft.com/office/drawing/2014/main" id="{519E4FF4-ECCF-415A-BAF7-847763C8BC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624" t="56018" r="22660" b="38074"/>
          <a:stretch/>
        </p:blipFill>
        <p:spPr>
          <a:xfrm>
            <a:off x="3138393" y="5704696"/>
            <a:ext cx="8555766" cy="5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1957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5" grpId="0"/>
      <p:bldP spid="16" grpId="0"/>
      <p:bldP spid="20" grpId="0"/>
      <p:bldP spid="30" grpId="0"/>
      <p:bldP spid="31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53C038-8710-4348-91C9-F7A9DA61C192}"/>
              </a:ext>
            </a:extLst>
          </p:cNvPr>
          <p:cNvSpPr txBox="1"/>
          <p:nvPr/>
        </p:nvSpPr>
        <p:spPr>
          <a:xfrm>
            <a:off x="752283" y="58138"/>
            <a:ext cx="83170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808080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League Schedules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18DF98-C982-496A-B4C8-3121793B3F01}"/>
              </a:ext>
            </a:extLst>
          </p:cNvPr>
          <p:cNvSpPr txBox="1"/>
          <p:nvPr/>
        </p:nvSpPr>
        <p:spPr>
          <a:xfrm>
            <a:off x="752282" y="2599347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Making the schedule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BDF6F5-A053-4CFB-A8AA-8896CED4DFDD}"/>
              </a:ext>
            </a:extLst>
          </p:cNvPr>
          <p:cNvSpPr txBox="1"/>
          <p:nvPr/>
        </p:nvSpPr>
        <p:spPr>
          <a:xfrm>
            <a:off x="752283" y="913168"/>
            <a:ext cx="8528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1A0FF"/>
                </a:solidFill>
                <a:latin typeface="Arial Black" panose="020B0A04020102020204" pitchFamily="34" charset="0"/>
              </a:rPr>
              <a:t>Getting your schedule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00E852-A634-496E-9973-E5D38752B02A}"/>
              </a:ext>
            </a:extLst>
          </p:cNvPr>
          <p:cNvSpPr txBox="1"/>
          <p:nvPr/>
        </p:nvSpPr>
        <p:spPr>
          <a:xfrm>
            <a:off x="752282" y="3161979"/>
            <a:ext cx="10170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No requests are guaranteed, however, if I can make it work I will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F0F02CD-AD07-43A1-B0A0-A742ED84B682}"/>
              </a:ext>
            </a:extLst>
          </p:cNvPr>
          <p:cNvSpPr txBox="1"/>
          <p:nvPr/>
        </p:nvSpPr>
        <p:spPr>
          <a:xfrm>
            <a:off x="752282" y="3700751"/>
            <a:ext cx="7270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08080"/>
                </a:solidFill>
                <a:latin typeface="High Tower Text" panose="02040502050506030303" pitchFamily="18" charset="0"/>
              </a:rPr>
              <a:t>If you haven’t put your request on your registration form, there is a good chance you won’t get it.  Don’t count on an email request getting processed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438B8F-5F99-453A-A8C8-E5D32E1AADC7}"/>
              </a:ext>
            </a:extLst>
          </p:cNvPr>
          <p:cNvSpPr txBox="1"/>
          <p:nvPr/>
        </p:nvSpPr>
        <p:spPr>
          <a:xfrm>
            <a:off x="752282" y="4457114"/>
            <a:ext cx="7043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I don’t do bye weeks unless there is an odd number in a division…and if you double entered you definitely will not receive a bye week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914899-144F-438E-BE94-1CAAEA44DC94}"/>
              </a:ext>
            </a:extLst>
          </p:cNvPr>
          <p:cNvSpPr txBox="1"/>
          <p:nvPr/>
        </p:nvSpPr>
        <p:spPr>
          <a:xfrm>
            <a:off x="752282" y="5552032"/>
            <a:ext cx="6968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Once the schedule has been published it will not be altered unless there is a clerical error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FF3E74-C8B9-4A75-AD2C-6FD446480AA9}"/>
              </a:ext>
            </a:extLst>
          </p:cNvPr>
          <p:cNvSpPr txBox="1"/>
          <p:nvPr/>
        </p:nvSpPr>
        <p:spPr>
          <a:xfrm>
            <a:off x="783291" y="1954393"/>
            <a:ext cx="10170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Schedules will be made live to view the Wednesday prior to week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A42BB2-73A8-477E-A501-FF9065E36875}"/>
              </a:ext>
            </a:extLst>
          </p:cNvPr>
          <p:cNvSpPr txBox="1"/>
          <p:nvPr/>
        </p:nvSpPr>
        <p:spPr>
          <a:xfrm>
            <a:off x="783293" y="1477556"/>
            <a:ext cx="10170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808080"/>
                </a:solidFill>
                <a:latin typeface="High Tower Text" panose="02040502050506030303" pitchFamily="18" charset="0"/>
              </a:rPr>
              <a:t>Everything is web based this season on our Team Sideline page</a:t>
            </a:r>
          </a:p>
        </p:txBody>
      </p:sp>
    </p:spTree>
    <p:extLst>
      <p:ext uri="{BB962C8B-B14F-4D97-AF65-F5344CB8AC3E}">
        <p14:creationId xmlns:p14="http://schemas.microsoft.com/office/powerpoint/2010/main" val="21903958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  <p:bldP spid="18" grpId="0"/>
      <p:bldP spid="19" grpId="0"/>
      <p:bldP spid="21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3652</TotalTime>
  <Words>1098</Words>
  <Application>Microsoft Office PowerPoint</Application>
  <PresentationFormat>Widescreen</PresentationFormat>
  <Paragraphs>154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DFGothic-EB</vt:lpstr>
      <vt:lpstr>High Tower Text</vt:lpstr>
      <vt:lpstr>Lucida Handwriting</vt:lpstr>
      <vt:lpstr>Wingdings 3</vt:lpstr>
      <vt:lpstr>Office Theme</vt:lpstr>
      <vt:lpstr>2021 Youth Baseball Coaches Meeting Park Board Leagues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</dc:title>
  <dc:creator>Cavinder, Waylon</dc:creator>
  <cp:lastModifiedBy>Cavinder, Waylon</cp:lastModifiedBy>
  <cp:revision>59</cp:revision>
  <dcterms:created xsi:type="dcterms:W3CDTF">2017-10-31T19:35:39Z</dcterms:created>
  <dcterms:modified xsi:type="dcterms:W3CDTF">2021-01-21T18:19:11Z</dcterms:modified>
</cp:coreProperties>
</file>